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8" r:id="rId2"/>
    <p:sldId id="345" r:id="rId3"/>
    <p:sldId id="346" r:id="rId4"/>
    <p:sldId id="368" r:id="rId5"/>
    <p:sldId id="370" r:id="rId6"/>
    <p:sldId id="351" r:id="rId7"/>
    <p:sldId id="371" r:id="rId8"/>
    <p:sldId id="372" r:id="rId9"/>
    <p:sldId id="352" r:id="rId10"/>
    <p:sldId id="353" r:id="rId11"/>
    <p:sldId id="354" r:id="rId12"/>
    <p:sldId id="355" r:id="rId13"/>
    <p:sldId id="356" r:id="rId14"/>
    <p:sldId id="273" r:id="rId15"/>
    <p:sldId id="360" r:id="rId16"/>
    <p:sldId id="274" r:id="rId17"/>
    <p:sldId id="359" r:id="rId18"/>
    <p:sldId id="275" r:id="rId19"/>
    <p:sldId id="301" r:id="rId20"/>
    <p:sldId id="366" r:id="rId21"/>
    <p:sldId id="361" r:id="rId22"/>
    <p:sldId id="373" r:id="rId23"/>
    <p:sldId id="299" r:id="rId24"/>
    <p:sldId id="363" r:id="rId25"/>
    <p:sldId id="276" r:id="rId26"/>
    <p:sldId id="285" r:id="rId27"/>
    <p:sldId id="362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C3399"/>
    <a:srgbClr val="250696"/>
    <a:srgbClr val="E22ABB"/>
    <a:srgbClr val="FFFF99"/>
    <a:srgbClr val="D8F913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62" autoAdjust="0"/>
  </p:normalViewPr>
  <p:slideViewPr>
    <p:cSldViewPr>
      <p:cViewPr>
        <p:scale>
          <a:sx n="68" d="100"/>
          <a:sy n="68" d="100"/>
        </p:scale>
        <p:origin x="-57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1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D2BCF0-63E7-4825-956F-CD962475E625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B8F470-9EC6-4673-A6CA-390F6625D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2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642E4-A6DB-4B9A-AEC2-D627F29894B2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0430-226A-47FC-B258-29274FDE1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C5AB-B77E-409B-9EC4-49F22CA24355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4685-7FE4-41D6-9341-21C3BA80C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DD7F7-575A-40BB-B2AE-B46F383A5E50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8B17-09AA-4A1C-A924-35CB01F2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CDB4-BD9D-4A47-892D-51437C29B9A9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3FD-5F53-4D5A-A859-5C381F53E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F62C-96E8-469E-8F9C-9308CEACC8C8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F80A-1DBC-4DA1-9116-863905D2B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A191-5F2D-418B-81DE-3215FE14C84E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E7D0-636A-4194-AA85-C418A07AC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EB7D-AE10-4FB9-B8A0-998DD96D7BF9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CC603-AC96-4ABF-92EC-A1B4E589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60FA5-EE9F-4121-83EC-8B976AA9EDFB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EC0D-8ADF-4181-87A8-3E58502F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43BE-F751-467B-9326-E2443C55A0E5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AABD-3673-44CA-A91D-8975D2200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A0EDF-FF8E-4A80-8DF7-4FCB5A39C23F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E33B-99AB-4D3F-84ED-7C326BE9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CF7F-323C-45D6-ACF0-B961577B1DC7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F172-0120-4151-9696-FFF2A3E03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AB54-CB10-4950-AB50-7CB402209319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0A4D-1985-4D77-BD0D-C0A9403C0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33B00-1285-4DD8-8F6B-3775C14CC155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C316-BBC6-4D7F-ADD6-51BC14DC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89C0-F1ED-412F-82FB-75E24943746E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7E98-BC00-4779-A87C-599F4D883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8B3B-CEED-47C1-B830-67B585B7A6D1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B1B5-5265-4DB9-9733-5DB8236C7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2823A7-8CD7-4556-9E9E-8B1ABC0157CA}" type="datetimeFigureOut">
              <a:rPr lang="en-US"/>
              <a:pPr>
                <a:defRPr/>
              </a:pPr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8FA7-9151-4B85-9FC2-A90DC04E5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22.png"/><Relationship Id="rId3" Type="http://schemas.openxmlformats.org/officeDocument/2006/relationships/image" Target="../media/image14.gif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9.v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2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24.gi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8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4.gif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hyperlink" Target="kepler.ex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4.gif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4.gif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10" Type="http://schemas.openxmlformats.org/officeDocument/2006/relationships/image" Target="../media/image47.wmf"/><Relationship Id="rId4" Type="http://schemas.openxmlformats.org/officeDocument/2006/relationships/hyperlink" Target="kepler.exe" TargetMode="External"/><Relationship Id="rId9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10" Type="http://schemas.openxmlformats.org/officeDocument/2006/relationships/slide" Target="slide3.xm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hyperlink" Target="kepler.ex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56.png"/><Relationship Id="rId7" Type="http://schemas.openxmlformats.org/officeDocument/2006/relationships/image" Target="../media/image59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4.bin"/><Relationship Id="rId3" Type="http://schemas.openxmlformats.org/officeDocument/2006/relationships/image" Target="../media/image56.png"/><Relationship Id="rId7" Type="http://schemas.openxmlformats.org/officeDocument/2006/relationships/image" Target="../media/image59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46.bin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4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5.wmf"/><Relationship Id="rId3" Type="http://schemas.openxmlformats.org/officeDocument/2006/relationships/image" Target="../media/image67.png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9.png"/><Relationship Id="rId5" Type="http://schemas.openxmlformats.org/officeDocument/2006/relationships/image" Target="../media/image62.wmf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64.wmf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82.png"/><Relationship Id="rId3" Type="http://schemas.openxmlformats.org/officeDocument/2006/relationships/audio" Target="emyeutruong42.MP3" TargetMode="External"/><Relationship Id="rId7" Type="http://schemas.openxmlformats.org/officeDocument/2006/relationships/image" Target="../media/image76.png"/><Relationship Id="rId12" Type="http://schemas.openxmlformats.org/officeDocument/2006/relationships/image" Target="../media/image81.gif"/><Relationship Id="rId2" Type="http://schemas.openxmlformats.org/officeDocument/2006/relationships/audio" Target="file:///E:\TH&#7846;Y%20NH&#7898;\JOLI-HOAI%20(H)\NH&#7840;C\nhac%206230\Nhung%20bong%20hoa%20nhung%20bai%20ca.mp3" TargetMode="External"/><Relationship Id="rId1" Type="http://schemas.openxmlformats.org/officeDocument/2006/relationships/audio" Target="file:///D:\Mucsic3\hay%20hat%20len.mp3" TargetMode="External"/><Relationship Id="rId6" Type="http://schemas.openxmlformats.org/officeDocument/2006/relationships/image" Target="../media/image75.wmf"/><Relationship Id="rId11" Type="http://schemas.openxmlformats.org/officeDocument/2006/relationships/image" Target="../media/image80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9.gif"/><Relationship Id="rId4" Type="http://schemas.openxmlformats.org/officeDocument/2006/relationships/audio" Target="../media/audio4.wav"/><Relationship Id="rId9" Type="http://schemas.openxmlformats.org/officeDocument/2006/relationships/image" Target="../media/image78.gif"/><Relationship Id="rId1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" Target="slide3.xml"/><Relationship Id="rId7" Type="http://schemas.openxmlformats.org/officeDocument/2006/relationships/hyperlink" Target="kepler.exe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4.gif"/><Relationship Id="rId7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8.bin"/><Relationship Id="rId5" Type="http://schemas.openxmlformats.org/officeDocument/2006/relationships/hyperlink" Target="kepler.exe" TargetMode="External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3.png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14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image" Target="../media/image6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0.bin"/><Relationship Id="rId4" Type="http://schemas.openxmlformats.org/officeDocument/2006/relationships/slide" Target="slide2.xml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14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wmf"/><Relationship Id="rId11" Type="http://schemas.openxmlformats.org/officeDocument/2006/relationships/image" Target="../media/image6.w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5.bin"/><Relationship Id="rId4" Type="http://schemas.openxmlformats.org/officeDocument/2006/relationships/slide" Target="slide2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4.gif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slide" Target="slide2.xml"/><Relationship Id="rId5" Type="http://schemas.openxmlformats.org/officeDocument/2006/relationships/image" Target="../media/image12.png"/><Relationship Id="rId4" Type="http://schemas.openxmlformats.org/officeDocument/2006/relationships/hyperlink" Target="kepler.ex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94410" y="665162"/>
            <a:ext cx="2198359" cy="923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u="sng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3835" y="1957387"/>
            <a:ext cx="3288081" cy="923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pic>
        <p:nvPicPr>
          <p:cNvPr id="2260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3886200"/>
            <a:ext cx="925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06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924800" y="0"/>
            <a:ext cx="1219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762000" y="16002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Calibri" pitchFamily="34" charset="0"/>
              </a:rPr>
              <a:t>Đã tô màu        số ô vuông ở hình nào?</a:t>
            </a:r>
          </a:p>
        </p:txBody>
      </p:sp>
      <p:graphicFrame>
        <p:nvGraphicFramePr>
          <p:cNvPr id="35847" name="Group 7"/>
          <p:cNvGraphicFramePr>
            <a:graphicFrameLocks noGrp="1"/>
          </p:cNvGraphicFramePr>
          <p:nvPr/>
        </p:nvGraphicFramePr>
        <p:xfrm>
          <a:off x="457200" y="251460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67" name="Group 27"/>
          <p:cNvGraphicFramePr>
            <a:graphicFrameLocks noGrp="1"/>
          </p:cNvGraphicFramePr>
          <p:nvPr/>
        </p:nvGraphicFramePr>
        <p:xfrm>
          <a:off x="4267200" y="254635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87" name="Group 47"/>
          <p:cNvGraphicFramePr>
            <a:graphicFrameLocks noGrp="1"/>
          </p:cNvGraphicFramePr>
          <p:nvPr/>
        </p:nvGraphicFramePr>
        <p:xfrm>
          <a:off x="2362200" y="434340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07" name="Text Box 67"/>
          <p:cNvSpPr txBox="1">
            <a:spLocks noChangeArrowheads="1"/>
          </p:cNvSpPr>
          <p:nvPr/>
        </p:nvSpPr>
        <p:spPr bwMode="auto">
          <a:xfrm>
            <a:off x="16002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5908" name="Text Box 68"/>
          <p:cNvSpPr txBox="1">
            <a:spLocks noChangeArrowheads="1"/>
          </p:cNvSpPr>
          <p:nvPr/>
        </p:nvSpPr>
        <p:spPr bwMode="auto">
          <a:xfrm>
            <a:off x="5334000" y="3733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5909" name="Text Box 69"/>
          <p:cNvSpPr txBox="1">
            <a:spLocks noChangeArrowheads="1"/>
          </p:cNvSpPr>
          <p:nvPr/>
        </p:nvSpPr>
        <p:spPr bwMode="auto">
          <a:xfrm>
            <a:off x="3505200" y="5410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1524000" y="3657600"/>
            <a:ext cx="533400" cy="533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72">
            <a:hlinkClick r:id="rId6" action="ppaction://hlinksldjump"/>
          </p:cNvPr>
          <p:cNvGraphicFramePr>
            <a:graphicFrameLocks noChangeAspect="1"/>
          </p:cNvGraphicFramePr>
          <p:nvPr/>
        </p:nvGraphicFramePr>
        <p:xfrm>
          <a:off x="3048000" y="1600200"/>
          <a:ext cx="393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5" name="Equation" r:id="rId7" imgW="139680" imgH="393480" progId="Equation.3">
                  <p:embed/>
                </p:oleObj>
              </mc:Choice>
              <mc:Fallback>
                <p:oleObj name="Equation" r:id="rId7" imgW="139680" imgH="39348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600200"/>
                        <a:ext cx="393700" cy="838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2" grpId="1"/>
      <p:bldP spid="35907" grpId="0"/>
      <p:bldP spid="35907" grpId="1"/>
      <p:bldP spid="35908" grpId="0"/>
      <p:bldP spid="35908" grpId="1"/>
      <p:bldP spid="35909" grpId="0"/>
      <p:bldP spid="35909" grpId="1"/>
      <p:bldP spid="35911" grpId="0" animBg="1"/>
      <p:bldP spid="359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40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553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540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5540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540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5540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55528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5529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5530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31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32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0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55523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24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5525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6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7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55518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19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5520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1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2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55514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5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6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7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541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55507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8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9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0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1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2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3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3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5550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50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550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550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4" name="Group 61"/>
          <p:cNvGrpSpPr>
            <a:grpSpLocks/>
          </p:cNvGrpSpPr>
          <p:nvPr/>
        </p:nvGrpSpPr>
        <p:grpSpPr bwMode="auto">
          <a:xfrm>
            <a:off x="4216400" y="3810000"/>
            <a:ext cx="889000" cy="603250"/>
            <a:chOff x="4914" y="1467"/>
            <a:chExt cx="560" cy="380"/>
          </a:xfrm>
        </p:grpSpPr>
        <p:sp>
          <p:nvSpPr>
            <p:cNvPr id="35549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9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549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550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55493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549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9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5494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6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55488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89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5490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5491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5492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541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5542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5542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542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55487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406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5423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542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5425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54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  <p:sp>
        <p:nvSpPr>
          <p:cNvPr id="5140" name="TextBox 24"/>
          <p:cNvSpPr txBox="1">
            <a:spLocks noChangeArrowheads="1"/>
          </p:cNvSpPr>
          <p:nvPr/>
        </p:nvSpPr>
        <p:spPr bwMode="auto">
          <a:xfrm>
            <a:off x="5105400" y="1751013"/>
            <a:ext cx="3733800" cy="9159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 Viết rồi đọc phân số chỉ phần đã tô màu trong mỗi hình dưới đây. 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181600" y="2835275"/>
            <a:ext cx="1066800" cy="533400"/>
            <a:chOff x="476" y="2205"/>
            <a:chExt cx="2495" cy="1044"/>
          </a:xfrm>
        </p:grpSpPr>
        <p:sp>
          <p:nvSpPr>
            <p:cNvPr id="355482" name="Rectangle 44"/>
            <p:cNvSpPr>
              <a:spLocks noChangeArrowheads="1"/>
            </p:cNvSpPr>
            <p:nvPr/>
          </p:nvSpPr>
          <p:spPr bwMode="auto">
            <a:xfrm>
              <a:off x="476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3" name="Rectangle 45"/>
            <p:cNvSpPr>
              <a:spLocks noChangeArrowheads="1"/>
            </p:cNvSpPr>
            <p:nvPr/>
          </p:nvSpPr>
          <p:spPr bwMode="auto">
            <a:xfrm>
              <a:off x="975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4" name="Rectangle 46"/>
            <p:cNvSpPr>
              <a:spLocks noChangeArrowheads="1"/>
            </p:cNvSpPr>
            <p:nvPr/>
          </p:nvSpPr>
          <p:spPr bwMode="auto">
            <a:xfrm>
              <a:off x="1474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5" name="Rectangle 47"/>
            <p:cNvSpPr>
              <a:spLocks noChangeArrowheads="1"/>
            </p:cNvSpPr>
            <p:nvPr/>
          </p:nvSpPr>
          <p:spPr bwMode="auto">
            <a:xfrm>
              <a:off x="1973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6" name="Rectangle 48"/>
            <p:cNvSpPr>
              <a:spLocks noChangeArrowheads="1"/>
            </p:cNvSpPr>
            <p:nvPr/>
          </p:nvSpPr>
          <p:spPr bwMode="auto">
            <a:xfrm>
              <a:off x="2472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8077200" y="2835275"/>
            <a:ext cx="685800" cy="622300"/>
            <a:chOff x="4032" y="2880"/>
            <a:chExt cx="1088" cy="816"/>
          </a:xfrm>
        </p:grpSpPr>
        <p:grpSp>
          <p:nvGrpSpPr>
            <p:cNvPr id="355477" name="Group 56"/>
            <p:cNvGrpSpPr>
              <a:grpSpLocks/>
            </p:cNvGrpSpPr>
            <p:nvPr/>
          </p:nvGrpSpPr>
          <p:grpSpPr bwMode="auto">
            <a:xfrm>
              <a:off x="4032" y="2880"/>
              <a:ext cx="1088" cy="816"/>
              <a:chOff x="4151" y="1842"/>
              <a:chExt cx="1088" cy="816"/>
            </a:xfrm>
          </p:grpSpPr>
          <p:sp>
            <p:nvSpPr>
              <p:cNvPr id="355479" name="AutoShape 51"/>
              <p:cNvSpPr>
                <a:spLocks noChangeArrowheads="1"/>
              </p:cNvSpPr>
              <p:nvPr/>
            </p:nvSpPr>
            <p:spPr bwMode="auto">
              <a:xfrm>
                <a:off x="4423" y="1842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0" name="AutoShape 52"/>
              <p:cNvSpPr>
                <a:spLocks noChangeArrowheads="1"/>
              </p:cNvSpPr>
              <p:nvPr/>
            </p:nvSpPr>
            <p:spPr bwMode="auto">
              <a:xfrm>
                <a:off x="4151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1" name="AutoShape 53"/>
              <p:cNvSpPr>
                <a:spLocks noChangeArrowheads="1"/>
              </p:cNvSpPr>
              <p:nvPr/>
            </p:nvSpPr>
            <p:spPr bwMode="auto">
              <a:xfrm>
                <a:off x="4695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5478" name="AutoShape 91"/>
            <p:cNvSpPr>
              <a:spLocks noChangeArrowheads="1"/>
            </p:cNvSpPr>
            <p:nvPr/>
          </p:nvSpPr>
          <p:spPr bwMode="auto">
            <a:xfrm rot="10800000">
              <a:off x="4320" y="3296"/>
              <a:ext cx="512" cy="400"/>
            </a:xfrm>
            <a:prstGeom prst="flowChartExtract">
              <a:avLst/>
            </a:prstGeom>
            <a:solidFill>
              <a:schemeClr val="bg1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355430" name="Line 97"/>
          <p:cNvSpPr>
            <a:spLocks noChangeShapeType="1"/>
          </p:cNvSpPr>
          <p:nvPr/>
        </p:nvSpPr>
        <p:spPr bwMode="auto">
          <a:xfrm flipH="1">
            <a:off x="5410200" y="6553200"/>
            <a:ext cx="676275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" name="Rectangle 5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7675" y="3476625"/>
            <a:ext cx="306388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2" name="Rectangle 61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3505200"/>
            <a:ext cx="309563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3" name="Rectangle 62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05800" y="3505200"/>
            <a:ext cx="309563" cy="2159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06" name="Group 102"/>
          <p:cNvGrpSpPr>
            <a:grpSpLocks/>
          </p:cNvGrpSpPr>
          <p:nvPr/>
        </p:nvGrpSpPr>
        <p:grpSpPr bwMode="auto">
          <a:xfrm>
            <a:off x="5257800" y="4418013"/>
            <a:ext cx="1143000" cy="381000"/>
            <a:chOff x="3000" y="2784"/>
            <a:chExt cx="936" cy="400"/>
          </a:xfrm>
        </p:grpSpPr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3000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3200" y="2784"/>
              <a:ext cx="144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>
              <a:off x="3400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3601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3792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30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32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3400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601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92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79" name="Rectangle 78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4951413"/>
            <a:ext cx="317500" cy="230187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0" name="Rectangle 109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4951413"/>
            <a:ext cx="317500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24" name="Group 120"/>
          <p:cNvGrpSpPr>
            <a:grpSpLocks/>
          </p:cNvGrpSpPr>
          <p:nvPr/>
        </p:nvGrpSpPr>
        <p:grpSpPr bwMode="auto">
          <a:xfrm>
            <a:off x="7620000" y="4189413"/>
            <a:ext cx="1219200" cy="609600"/>
            <a:chOff x="4581" y="3482"/>
            <a:chExt cx="987" cy="502"/>
          </a:xfrm>
        </p:grpSpPr>
        <p:sp>
          <p:nvSpPr>
            <p:cNvPr id="355460" name="AutoShape 72"/>
            <p:cNvSpPr>
              <a:spLocks noChangeArrowheads="1"/>
            </p:cNvSpPr>
            <p:nvPr/>
          </p:nvSpPr>
          <p:spPr bwMode="auto">
            <a:xfrm>
              <a:off x="4581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AutoShape 73"/>
            <p:cNvSpPr>
              <a:spLocks noChangeArrowheads="1"/>
            </p:cNvSpPr>
            <p:nvPr/>
          </p:nvSpPr>
          <p:spPr bwMode="auto">
            <a:xfrm>
              <a:off x="4830" y="3482"/>
              <a:ext cx="246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52"/>
                <a:gd name="T16" fmla="*/ 435 h 1136"/>
                <a:gd name="T17" fmla="*/ 589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AutoShape 74"/>
            <p:cNvSpPr>
              <a:spLocks noChangeArrowheads="1"/>
            </p:cNvSpPr>
            <p:nvPr/>
          </p:nvSpPr>
          <p:spPr bwMode="auto">
            <a:xfrm>
              <a:off x="4699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AutoShape 75"/>
            <p:cNvSpPr>
              <a:spLocks noChangeArrowheads="1"/>
            </p:cNvSpPr>
            <p:nvPr/>
          </p:nvSpPr>
          <p:spPr bwMode="auto">
            <a:xfrm>
              <a:off x="4951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AutoShape 76"/>
            <p:cNvSpPr>
              <a:spLocks noChangeArrowheads="1"/>
            </p:cNvSpPr>
            <p:nvPr/>
          </p:nvSpPr>
          <p:spPr bwMode="auto">
            <a:xfrm>
              <a:off x="5078" y="3482"/>
              <a:ext cx="245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49"/>
                <a:gd name="T16" fmla="*/ 435 h 1136"/>
                <a:gd name="T17" fmla="*/ 586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AutoShape 77"/>
            <p:cNvSpPr>
              <a:spLocks noChangeArrowheads="1"/>
            </p:cNvSpPr>
            <p:nvPr/>
          </p:nvSpPr>
          <p:spPr bwMode="auto">
            <a:xfrm>
              <a:off x="5200" y="3697"/>
              <a:ext cx="244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1 w 849"/>
                <a:gd name="T16" fmla="*/ 435 h 1136"/>
                <a:gd name="T17" fmla="*/ 588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AutoShape 78"/>
            <p:cNvSpPr>
              <a:spLocks noChangeArrowheads="1"/>
            </p:cNvSpPr>
            <p:nvPr/>
          </p:nvSpPr>
          <p:spPr bwMode="auto">
            <a:xfrm>
              <a:off x="5323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543800" y="457200"/>
            <a:ext cx="1179513" cy="1219200"/>
            <a:chOff x="214" y="2886"/>
            <a:chExt cx="443" cy="1264"/>
          </a:xfrm>
        </p:grpSpPr>
        <p:pic>
          <p:nvPicPr>
            <p:cNvPr id="355458" name="Picture 12" descr="qustionmed_w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59" name="Picture 131" descr="nhomdoi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636" name="AutoShape 202"/>
          <p:cNvSpPr>
            <a:spLocks noChangeArrowheads="1"/>
          </p:cNvSpPr>
          <p:nvPr/>
        </p:nvSpPr>
        <p:spPr bwMode="auto">
          <a:xfrm>
            <a:off x="7239000" y="685800"/>
            <a:ext cx="1508125" cy="649288"/>
          </a:xfrm>
          <a:prstGeom prst="star32">
            <a:avLst>
              <a:gd name="adj" fmla="val 37500"/>
            </a:avLst>
          </a:prstGeom>
          <a:solidFill>
            <a:srgbClr val="EAFEA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</a:rPr>
              <a:t>Nhóm 2 (4’)</a:t>
            </a: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5334000" y="5410200"/>
            <a:ext cx="3505200" cy="9159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b) Trong mỗi phân số đó, mẫu số cho biết gì, tử số cho biết gì ? </a:t>
            </a:r>
          </a:p>
        </p:txBody>
      </p:sp>
      <p:sp>
        <p:nvSpPr>
          <p:cNvPr id="35544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914400"/>
            <a:ext cx="20574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</a:t>
            </a:r>
          </a:p>
        </p:txBody>
      </p:sp>
      <p:sp>
        <p:nvSpPr>
          <p:cNvPr id="355443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pic>
        <p:nvPicPr>
          <p:cNvPr id="5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355557" name="Group 229"/>
          <p:cNvGrpSpPr>
            <a:grpSpLocks/>
          </p:cNvGrpSpPr>
          <p:nvPr/>
        </p:nvGrpSpPr>
        <p:grpSpPr bwMode="auto">
          <a:xfrm>
            <a:off x="6648450" y="4113213"/>
            <a:ext cx="742950" cy="660400"/>
            <a:chOff x="3360" y="3504"/>
            <a:chExt cx="468" cy="416"/>
          </a:xfrm>
        </p:grpSpPr>
        <p:sp>
          <p:nvSpPr>
            <p:cNvPr id="92" name="Hexagon 91"/>
            <p:cNvSpPr>
              <a:spLocks noChangeArrowheads="1"/>
            </p:cNvSpPr>
            <p:nvPr/>
          </p:nvSpPr>
          <p:spPr bwMode="auto">
            <a:xfrm>
              <a:off x="3360" y="3504"/>
              <a:ext cx="468" cy="404"/>
            </a:xfrm>
            <a:prstGeom prst="hexagon">
              <a:avLst>
                <a:gd name="adj" fmla="val 29025"/>
                <a:gd name="vf" fmla="val 115470"/>
              </a:avLst>
            </a:prstGeom>
            <a:solidFill>
              <a:schemeClr val="hlink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Isosceles Triangle 98"/>
            <p:cNvSpPr>
              <a:spLocks noChangeArrowheads="1"/>
            </p:cNvSpPr>
            <p:nvPr/>
          </p:nvSpPr>
          <p:spPr bwMode="auto">
            <a:xfrm>
              <a:off x="3360" y="3504"/>
              <a:ext cx="221" cy="19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Isosceles Triangle 99"/>
            <p:cNvSpPr>
              <a:spLocks noChangeArrowheads="1"/>
            </p:cNvSpPr>
            <p:nvPr/>
          </p:nvSpPr>
          <p:spPr bwMode="auto">
            <a:xfrm>
              <a:off x="3487" y="3702"/>
              <a:ext cx="199" cy="21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Isosceles Triangle 100"/>
            <p:cNvSpPr>
              <a:spLocks noChangeArrowheads="1"/>
            </p:cNvSpPr>
            <p:nvPr/>
          </p:nvSpPr>
          <p:spPr bwMode="auto">
            <a:xfrm rot="-6982735">
              <a:off x="3555" y="3556"/>
              <a:ext cx="231" cy="197"/>
            </a:xfrm>
            <a:prstGeom prst="triangle">
              <a:avLst>
                <a:gd name="adj" fmla="val 45231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6705600" y="2835275"/>
            <a:ext cx="762000" cy="688975"/>
            <a:chOff x="4096" y="1976"/>
            <a:chExt cx="432" cy="434"/>
          </a:xfrm>
        </p:grpSpPr>
        <p:pic>
          <p:nvPicPr>
            <p:cNvPr id="355448" name="Pie 28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96" y="2016"/>
              <a:ext cx="432" cy="3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355449" name="Pie 36"/>
            <p:cNvSpPr>
              <a:spLocks/>
            </p:cNvSpPr>
            <p:nvPr/>
          </p:nvSpPr>
          <p:spPr bwMode="auto">
            <a:xfrm rot="5400000">
              <a:off x="4106" y="2004"/>
              <a:ext cx="419" cy="363"/>
            </a:xfrm>
            <a:custGeom>
              <a:avLst/>
              <a:gdLst>
                <a:gd name="T0" fmla="*/ 0 w 1374910"/>
                <a:gd name="T1" fmla="*/ 0 h 1142999"/>
                <a:gd name="T2" fmla="*/ 0 w 1374910"/>
                <a:gd name="T3" fmla="*/ 0 h 1142999"/>
                <a:gd name="T4" fmla="*/ 0 w 1374910"/>
                <a:gd name="T5" fmla="*/ 0 h 1142999"/>
                <a:gd name="T6" fmla="*/ 0 w 1374910"/>
                <a:gd name="T7" fmla="*/ 0 h 11429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00166 w 1374910"/>
                <a:gd name="T13" fmla="*/ 166884 h 1142999"/>
                <a:gd name="T14" fmla="*/ 1174744 w 1374910"/>
                <a:gd name="T15" fmla="*/ 976115 h 11429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4910" h="1142999">
                  <a:moveTo>
                    <a:pt x="269420" y="1025194"/>
                  </a:moveTo>
                  <a:lnTo>
                    <a:pt x="269419" y="1025194"/>
                  </a:lnTo>
                  <a:cubicBezTo>
                    <a:pt x="99590" y="917049"/>
                    <a:pt x="0" y="749342"/>
                    <a:pt x="0" y="571499"/>
                  </a:cubicBezTo>
                  <a:cubicBezTo>
                    <a:pt x="0" y="255868"/>
                    <a:pt x="307784" y="-1"/>
                    <a:pt x="687455" y="-1"/>
                  </a:cubicBezTo>
                  <a:cubicBezTo>
                    <a:pt x="690748" y="-2"/>
                    <a:pt x="694041" y="18"/>
                    <a:pt x="697334" y="58"/>
                  </a:cubicBezTo>
                  <a:lnTo>
                    <a:pt x="687455" y="57150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5450" name="Line 95"/>
            <p:cNvSpPr>
              <a:spLocks noChangeShapeType="1"/>
            </p:cNvSpPr>
            <p:nvPr/>
          </p:nvSpPr>
          <p:spPr bwMode="auto">
            <a:xfrm>
              <a:off x="4295" y="1977"/>
              <a:ext cx="25" cy="39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Line 96"/>
            <p:cNvSpPr>
              <a:spLocks noChangeShapeType="1"/>
            </p:cNvSpPr>
            <p:nvPr/>
          </p:nvSpPr>
          <p:spPr bwMode="auto">
            <a:xfrm flipV="1">
              <a:off x="4198" y="2032"/>
              <a:ext cx="241" cy="302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Line 97"/>
            <p:cNvSpPr>
              <a:spLocks noChangeShapeType="1"/>
            </p:cNvSpPr>
            <p:nvPr/>
          </p:nvSpPr>
          <p:spPr bwMode="auto">
            <a:xfrm flipH="1">
              <a:off x="4128" y="2184"/>
              <a:ext cx="384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Line 98"/>
            <p:cNvSpPr>
              <a:spLocks noChangeShapeType="1"/>
            </p:cNvSpPr>
            <p:nvPr/>
          </p:nvSpPr>
          <p:spPr bwMode="auto">
            <a:xfrm>
              <a:off x="4160" y="2048"/>
              <a:ext cx="288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4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" grpId="0" animBg="1"/>
      <p:bldP spid="149636" grpId="0" animBg="1"/>
      <p:bldP spid="149636" grpId="1" animBg="1"/>
      <p:bldP spid="149637" grpId="0" animBg="1"/>
      <p:bldP spid="1497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426" name="Group 2"/>
          <p:cNvGrpSpPr>
            <a:grpSpLocks/>
          </p:cNvGrpSpPr>
          <p:nvPr/>
        </p:nvGrpSpPr>
        <p:grpSpPr bwMode="auto">
          <a:xfrm>
            <a:off x="838200" y="1600200"/>
            <a:ext cx="2133600" cy="1295400"/>
            <a:chOff x="384" y="1536"/>
            <a:chExt cx="1680" cy="1056"/>
          </a:xfrm>
        </p:grpSpPr>
        <p:grpSp>
          <p:nvGrpSpPr>
            <p:cNvPr id="356489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56493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356494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56490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1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2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pic>
        <p:nvPicPr>
          <p:cNvPr id="35642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0"/>
            <a:ext cx="15541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6428" name="Group 10"/>
          <p:cNvGrpSpPr>
            <a:grpSpLocks/>
          </p:cNvGrpSpPr>
          <p:nvPr/>
        </p:nvGrpSpPr>
        <p:grpSpPr bwMode="auto">
          <a:xfrm>
            <a:off x="6477000" y="1447800"/>
            <a:ext cx="1676400" cy="1295400"/>
            <a:chOff x="4272" y="1200"/>
            <a:chExt cx="1152" cy="1008"/>
          </a:xfrm>
        </p:grpSpPr>
        <p:sp>
          <p:nvSpPr>
            <p:cNvPr id="356487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8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356429" name="Text Box 31"/>
          <p:cNvSpPr txBox="1">
            <a:spLocks noChangeArrowheads="1"/>
          </p:cNvSpPr>
          <p:nvPr/>
        </p:nvSpPr>
        <p:spPr bwMode="auto">
          <a:xfrm>
            <a:off x="838200" y="5576888"/>
            <a:ext cx="10874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356430" name="Group 21"/>
          <p:cNvGrpSpPr>
            <a:grpSpLocks/>
          </p:cNvGrpSpPr>
          <p:nvPr/>
        </p:nvGrpSpPr>
        <p:grpSpPr bwMode="auto">
          <a:xfrm>
            <a:off x="533400" y="4187825"/>
            <a:ext cx="2305050" cy="841375"/>
            <a:chOff x="528" y="1200"/>
            <a:chExt cx="2352" cy="864"/>
          </a:xfrm>
        </p:grpSpPr>
        <p:sp>
          <p:nvSpPr>
            <p:cNvPr id="356476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7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8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9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56480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356484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5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6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sp>
          <p:nvSpPr>
            <p:cNvPr id="356481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2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3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56431" name="Group 33"/>
          <p:cNvGrpSpPr>
            <a:grpSpLocks/>
          </p:cNvGrpSpPr>
          <p:nvPr/>
        </p:nvGrpSpPr>
        <p:grpSpPr bwMode="auto">
          <a:xfrm>
            <a:off x="5715000" y="4092575"/>
            <a:ext cx="2733675" cy="936625"/>
            <a:chOff x="1008" y="2544"/>
            <a:chExt cx="2736" cy="1056"/>
          </a:xfrm>
        </p:grpSpPr>
        <p:grpSp>
          <p:nvGrpSpPr>
            <p:cNvPr id="356466" name="Group 34"/>
            <p:cNvGrpSpPr>
              <a:grpSpLocks/>
            </p:cNvGrpSpPr>
            <p:nvPr/>
          </p:nvGrpSpPr>
          <p:grpSpPr bwMode="auto">
            <a:xfrm>
              <a:off x="1536" y="2544"/>
              <a:ext cx="1104" cy="1056"/>
              <a:chOff x="1536" y="2544"/>
              <a:chExt cx="1104" cy="1056"/>
            </a:xfrm>
          </p:grpSpPr>
          <p:sp>
            <p:nvSpPr>
              <p:cNvPr id="356473" name="AutoShape 34"/>
              <p:cNvSpPr>
                <a:spLocks noChangeArrowheads="1"/>
              </p:cNvSpPr>
              <p:nvPr/>
            </p:nvSpPr>
            <p:spPr bwMode="auto">
              <a:xfrm>
                <a:off x="1537" y="2544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4" name="AutoShape 38"/>
              <p:cNvSpPr>
                <a:spLocks noChangeArrowheads="1"/>
              </p:cNvSpPr>
              <p:nvPr/>
            </p:nvSpPr>
            <p:spPr bwMode="auto">
              <a:xfrm>
                <a:off x="1585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5" name="AutoShape 3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6467" name="Group 38"/>
            <p:cNvGrpSpPr>
              <a:grpSpLocks/>
            </p:cNvGrpSpPr>
            <p:nvPr/>
          </p:nvGrpSpPr>
          <p:grpSpPr bwMode="auto">
            <a:xfrm>
              <a:off x="1008" y="2544"/>
              <a:ext cx="2736" cy="1056"/>
              <a:chOff x="1008" y="2544"/>
              <a:chExt cx="2736" cy="1056"/>
            </a:xfrm>
          </p:grpSpPr>
          <p:sp>
            <p:nvSpPr>
              <p:cNvPr id="356468" name="AutoShape 35"/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69" name="AutoShape 36"/>
              <p:cNvSpPr>
                <a:spLocks noChangeArrowheads="1"/>
              </p:cNvSpPr>
              <p:nvPr/>
            </p:nvSpPr>
            <p:spPr bwMode="auto">
              <a:xfrm>
                <a:off x="268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0" name="AutoShape 37"/>
              <p:cNvSpPr>
                <a:spLocks noChangeArrowheads="1"/>
              </p:cNvSpPr>
              <p:nvPr/>
            </p:nvSpPr>
            <p:spPr bwMode="auto">
              <a:xfrm>
                <a:off x="3264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1" name="AutoShape 40"/>
              <p:cNvSpPr>
                <a:spLocks noChangeArrowheads="1"/>
              </p:cNvSpPr>
              <p:nvPr/>
            </p:nvSpPr>
            <p:spPr bwMode="auto">
              <a:xfrm>
                <a:off x="2736" y="3168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2" name="AutoShape 41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56432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027488"/>
            <a:ext cx="1489075" cy="12303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</p:pic>
      <p:sp>
        <p:nvSpPr>
          <p:cNvPr id="356433" name="Oval 52"/>
          <p:cNvSpPr>
            <a:spLocks noChangeArrowheads="1"/>
          </p:cNvSpPr>
          <p:nvPr/>
        </p:nvSpPr>
        <p:spPr bwMode="auto">
          <a:xfrm>
            <a:off x="762000" y="304800"/>
            <a:ext cx="6858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6434" name="Text Box 53"/>
          <p:cNvSpPr txBox="1">
            <a:spLocks noChangeArrowheads="1"/>
          </p:cNvSpPr>
          <p:nvPr/>
        </p:nvSpPr>
        <p:spPr bwMode="auto">
          <a:xfrm>
            <a:off x="914400" y="425450"/>
            <a:ext cx="6172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   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Viết rồi đọc phân số chỉ phần đã tô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màu trong mỗi hình dưới đây:</a:t>
            </a:r>
          </a:p>
        </p:txBody>
      </p:sp>
      <p:sp>
        <p:nvSpPr>
          <p:cNvPr id="356392" name="Text Box 53"/>
          <p:cNvSpPr txBox="1">
            <a:spLocks noChangeArrowheads="1"/>
          </p:cNvSpPr>
          <p:nvPr/>
        </p:nvSpPr>
        <p:spPr bwMode="auto">
          <a:xfrm>
            <a:off x="228600" y="5638800"/>
            <a:ext cx="8058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391400" y="228600"/>
            <a:ext cx="1143000" cy="1219200"/>
            <a:chOff x="214" y="2886"/>
            <a:chExt cx="443" cy="1264"/>
          </a:xfrm>
        </p:grpSpPr>
        <p:pic>
          <p:nvPicPr>
            <p:cNvPr id="356464" name="Picture 12" descr="qustionmed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6465" name="Picture 131" descr="nhomdo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9867" name="Group 61"/>
          <p:cNvGrpSpPr>
            <a:grpSpLocks/>
          </p:cNvGrpSpPr>
          <p:nvPr/>
        </p:nvGrpSpPr>
        <p:grpSpPr bwMode="auto">
          <a:xfrm>
            <a:off x="6096000" y="2819400"/>
            <a:ext cx="2667000" cy="1076325"/>
            <a:chOff x="3956" y="2160"/>
            <a:chExt cx="1680" cy="678"/>
          </a:xfrm>
        </p:grpSpPr>
        <p:sp>
          <p:nvSpPr>
            <p:cNvPr id="356463" name="Text Box 58"/>
            <p:cNvSpPr txBox="1">
              <a:spLocks noChangeArrowheads="1"/>
            </p:cNvSpPr>
            <p:nvPr/>
          </p:nvSpPr>
          <p:spPr bwMode="auto">
            <a:xfrm>
              <a:off x="3956" y="2588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ba phần tư</a:t>
              </a:r>
            </a:p>
          </p:txBody>
        </p:sp>
        <p:graphicFrame>
          <p:nvGraphicFramePr>
            <p:cNvPr id="356398" name="Object 59"/>
            <p:cNvGraphicFramePr>
              <a:graphicFrameLocks noChangeAspect="1"/>
            </p:cNvGraphicFramePr>
            <p:nvPr/>
          </p:nvGraphicFramePr>
          <p:xfrm>
            <a:off x="4752" y="216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50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16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8" name="Group 62"/>
          <p:cNvGrpSpPr>
            <a:grpSpLocks/>
          </p:cNvGrpSpPr>
          <p:nvPr/>
        </p:nvGrpSpPr>
        <p:grpSpPr bwMode="auto">
          <a:xfrm>
            <a:off x="3460750" y="2895600"/>
            <a:ext cx="2819400" cy="1006475"/>
            <a:chOff x="4080" y="2160"/>
            <a:chExt cx="1680" cy="634"/>
          </a:xfrm>
        </p:grpSpPr>
        <p:sp>
          <p:nvSpPr>
            <p:cNvPr id="356462" name="Text Box 64"/>
            <p:cNvSpPr txBox="1">
              <a:spLocks noChangeArrowheads="1"/>
            </p:cNvSpPr>
            <p:nvPr/>
          </p:nvSpPr>
          <p:spPr bwMode="auto">
            <a:xfrm>
              <a:off x="4080" y="2544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năm phần tám</a:t>
              </a:r>
            </a:p>
          </p:txBody>
        </p:sp>
        <p:graphicFrame>
          <p:nvGraphicFramePr>
            <p:cNvPr id="356401" name="Object 65"/>
            <p:cNvGraphicFramePr>
              <a:graphicFrameLocks noChangeAspect="1"/>
            </p:cNvGraphicFramePr>
            <p:nvPr/>
          </p:nvGraphicFramePr>
          <p:xfrm>
            <a:off x="4760" y="216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51"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0" y="216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9" name="Group 70"/>
          <p:cNvGrpSpPr>
            <a:grpSpLocks/>
          </p:cNvGrpSpPr>
          <p:nvPr/>
        </p:nvGrpSpPr>
        <p:grpSpPr bwMode="auto">
          <a:xfrm>
            <a:off x="609600" y="2590800"/>
            <a:ext cx="2971800" cy="1371600"/>
            <a:chOff x="432" y="1920"/>
            <a:chExt cx="1680" cy="864"/>
          </a:xfrm>
        </p:grpSpPr>
        <p:sp>
          <p:nvSpPr>
            <p:cNvPr id="356459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VNI-Times" pitchFamily="2" charset="0"/>
              </a:endParaRPr>
            </a:p>
          </p:txBody>
        </p:sp>
        <p:grpSp>
          <p:nvGrpSpPr>
            <p:cNvPr id="356460" name="Group 66"/>
            <p:cNvGrpSpPr>
              <a:grpSpLocks/>
            </p:cNvGrpSpPr>
            <p:nvPr/>
          </p:nvGrpSpPr>
          <p:grpSpPr bwMode="auto">
            <a:xfrm>
              <a:off x="432" y="2150"/>
              <a:ext cx="1680" cy="634"/>
              <a:chOff x="4080" y="2160"/>
              <a:chExt cx="1680" cy="634"/>
            </a:xfrm>
          </p:grpSpPr>
          <p:sp>
            <p:nvSpPr>
              <p:cNvPr id="356461" name="Text Box 68"/>
              <p:cNvSpPr txBox="1">
                <a:spLocks noChangeArrowheads="1"/>
              </p:cNvSpPr>
              <p:nvPr/>
            </p:nvSpPr>
            <p:spPr bwMode="auto">
              <a:xfrm>
                <a:off x="4080" y="2544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hai phần năm</a:t>
                </a:r>
              </a:p>
            </p:txBody>
          </p:sp>
          <p:graphicFrame>
            <p:nvGraphicFramePr>
              <p:cNvPr id="356406" name="Object 69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52" name="Equation" r:id="rId11" imgW="152334" imgH="393529" progId="Equation.3">
                      <p:embed/>
                    </p:oleObj>
                  </mc:Choice>
                  <mc:Fallback>
                    <p:oleObj name="Equation" r:id="rId11" imgW="152334" imgH="393529" progId="Equation.3">
                      <p:embed/>
                      <p:pic>
                        <p:nvPicPr>
                          <p:cNvPr id="0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89999" name="Text Box 46"/>
          <p:cNvSpPr txBox="1">
            <a:spLocks noChangeArrowheads="1"/>
          </p:cNvSpPr>
          <p:nvPr/>
        </p:nvSpPr>
        <p:spPr bwMode="auto">
          <a:xfrm>
            <a:off x="3733800" y="323215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2</a:t>
            </a:r>
          </a:p>
        </p:txBody>
      </p:sp>
      <p:sp>
        <p:nvSpPr>
          <p:cNvPr id="290000" name="Text Box 47"/>
          <p:cNvSpPr txBox="1">
            <a:spLocks noChangeArrowheads="1"/>
          </p:cNvSpPr>
          <p:nvPr/>
        </p:nvSpPr>
        <p:spPr bwMode="auto">
          <a:xfrm>
            <a:off x="6248400" y="30480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3</a:t>
            </a:r>
          </a:p>
        </p:txBody>
      </p:sp>
      <p:sp>
        <p:nvSpPr>
          <p:cNvPr id="290001" name="Text Box 46"/>
          <p:cNvSpPr txBox="1">
            <a:spLocks noChangeArrowheads="1"/>
          </p:cNvSpPr>
          <p:nvPr/>
        </p:nvSpPr>
        <p:spPr bwMode="auto">
          <a:xfrm>
            <a:off x="762000" y="30480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1</a:t>
            </a:r>
          </a:p>
        </p:txBody>
      </p:sp>
      <p:sp>
        <p:nvSpPr>
          <p:cNvPr id="356443" name="Text Box 31"/>
          <p:cNvSpPr txBox="1">
            <a:spLocks noChangeArrowheads="1"/>
          </p:cNvSpPr>
          <p:nvPr/>
        </p:nvSpPr>
        <p:spPr bwMode="auto">
          <a:xfrm>
            <a:off x="838200" y="5348288"/>
            <a:ext cx="1295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89870" name="Group 71"/>
          <p:cNvGrpSpPr>
            <a:grpSpLocks/>
          </p:cNvGrpSpPr>
          <p:nvPr/>
        </p:nvGrpSpPr>
        <p:grpSpPr bwMode="auto">
          <a:xfrm>
            <a:off x="304800" y="4724400"/>
            <a:ext cx="2836863" cy="1638300"/>
            <a:chOff x="313" y="1862"/>
            <a:chExt cx="1680" cy="1054"/>
          </a:xfrm>
        </p:grpSpPr>
        <p:sp>
          <p:nvSpPr>
            <p:cNvPr id="35645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7" name="Group 73"/>
            <p:cNvGrpSpPr>
              <a:grpSpLocks/>
            </p:cNvGrpSpPr>
            <p:nvPr/>
          </p:nvGrpSpPr>
          <p:grpSpPr bwMode="auto">
            <a:xfrm>
              <a:off x="313" y="2150"/>
              <a:ext cx="1680" cy="766"/>
              <a:chOff x="3961" y="2160"/>
              <a:chExt cx="1680" cy="766"/>
            </a:xfrm>
          </p:grpSpPr>
          <p:sp>
            <p:nvSpPr>
              <p:cNvPr id="356458" name="Text Box 75"/>
              <p:cNvSpPr txBox="1">
                <a:spLocks noChangeArrowheads="1"/>
              </p:cNvSpPr>
              <p:nvPr/>
            </p:nvSpPr>
            <p:spPr bwMode="auto">
              <a:xfrm>
                <a:off x="3961" y="2670"/>
                <a:ext cx="168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bảy phần mười</a:t>
                </a:r>
              </a:p>
            </p:txBody>
          </p:sp>
          <p:graphicFrame>
            <p:nvGraphicFramePr>
              <p:cNvPr id="356415" name="Object 76"/>
              <p:cNvGraphicFramePr>
                <a:graphicFrameLocks noChangeAspect="1"/>
              </p:cNvGraphicFramePr>
              <p:nvPr/>
            </p:nvGraphicFramePr>
            <p:xfrm>
              <a:off x="4721" y="2160"/>
              <a:ext cx="253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53" name="Equation" r:id="rId13" imgW="203112" imgH="393529" progId="Equation.3">
                      <p:embed/>
                    </p:oleObj>
                  </mc:Choice>
                  <mc:Fallback>
                    <p:oleObj name="Equation" r:id="rId13" imgW="203112" imgH="393529" progId="Equation.3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1" y="2160"/>
                            <a:ext cx="253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1" name="Group 77"/>
          <p:cNvGrpSpPr>
            <a:grpSpLocks/>
          </p:cNvGrpSpPr>
          <p:nvPr/>
        </p:nvGrpSpPr>
        <p:grpSpPr bwMode="auto">
          <a:xfrm>
            <a:off x="2971800" y="4972050"/>
            <a:ext cx="3048000" cy="1428750"/>
            <a:chOff x="366" y="1920"/>
            <a:chExt cx="1680" cy="900"/>
          </a:xfrm>
        </p:grpSpPr>
        <p:sp>
          <p:nvSpPr>
            <p:cNvPr id="356453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4" name="Group 79"/>
            <p:cNvGrpSpPr>
              <a:grpSpLocks/>
            </p:cNvGrpSpPr>
            <p:nvPr/>
          </p:nvGrpSpPr>
          <p:grpSpPr bwMode="auto">
            <a:xfrm>
              <a:off x="366" y="2150"/>
              <a:ext cx="1680" cy="670"/>
              <a:chOff x="4014" y="2160"/>
              <a:chExt cx="1680" cy="670"/>
            </a:xfrm>
          </p:grpSpPr>
          <p:sp>
            <p:nvSpPr>
              <p:cNvPr id="356455" name="Text Box 81"/>
              <p:cNvSpPr txBox="1">
                <a:spLocks noChangeArrowheads="1"/>
              </p:cNvSpPr>
              <p:nvPr/>
            </p:nvSpPr>
            <p:spPr bwMode="auto">
              <a:xfrm>
                <a:off x="4014" y="2580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sáu</a:t>
                </a:r>
              </a:p>
            </p:txBody>
          </p:sp>
          <p:graphicFrame>
            <p:nvGraphicFramePr>
              <p:cNvPr id="356420" name="Object 82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54" name="Equation" r:id="rId15" imgW="152334" imgH="393529" progId="Equation.3">
                      <p:embed/>
                    </p:oleObj>
                  </mc:Choice>
                  <mc:Fallback>
                    <p:oleObj name="Equation" r:id="rId15" imgW="152334" imgH="393529" progId="Equation.3">
                      <p:embed/>
                      <p:pic>
                        <p:nvPicPr>
                          <p:cNvPr id="0" name="Object 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2" name="Group 83"/>
          <p:cNvGrpSpPr>
            <a:grpSpLocks/>
          </p:cNvGrpSpPr>
          <p:nvPr/>
        </p:nvGrpSpPr>
        <p:grpSpPr bwMode="auto">
          <a:xfrm>
            <a:off x="5638800" y="4953000"/>
            <a:ext cx="2997200" cy="1463675"/>
            <a:chOff x="345" y="1920"/>
            <a:chExt cx="1680" cy="922"/>
          </a:xfrm>
        </p:grpSpPr>
        <p:sp>
          <p:nvSpPr>
            <p:cNvPr id="356450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1" name="Group 85"/>
            <p:cNvGrpSpPr>
              <a:grpSpLocks/>
            </p:cNvGrpSpPr>
            <p:nvPr/>
          </p:nvGrpSpPr>
          <p:grpSpPr bwMode="auto">
            <a:xfrm>
              <a:off x="345" y="2150"/>
              <a:ext cx="1680" cy="692"/>
              <a:chOff x="3993" y="2160"/>
              <a:chExt cx="1680" cy="692"/>
            </a:xfrm>
          </p:grpSpPr>
          <p:sp>
            <p:nvSpPr>
              <p:cNvPr id="356452" name="Text Box 87"/>
              <p:cNvSpPr txBox="1">
                <a:spLocks noChangeArrowheads="1"/>
              </p:cNvSpPr>
              <p:nvPr/>
            </p:nvSpPr>
            <p:spPr bwMode="auto">
              <a:xfrm>
                <a:off x="3993" y="2602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tám</a:t>
                </a:r>
              </a:p>
            </p:txBody>
          </p:sp>
          <p:graphicFrame>
            <p:nvGraphicFramePr>
              <p:cNvPr id="356425" name="Object 88"/>
              <p:cNvGraphicFramePr>
                <a:graphicFrameLocks noChangeAspect="1"/>
              </p:cNvGraphicFramePr>
              <p:nvPr/>
            </p:nvGraphicFramePr>
            <p:xfrm>
              <a:off x="4760" y="2160"/>
              <a:ext cx="174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55" name="Equation" r:id="rId17" imgW="139639" imgH="393529" progId="Equation.3">
                      <p:embed/>
                    </p:oleObj>
                  </mc:Choice>
                  <mc:Fallback>
                    <p:oleObj name="Equation" r:id="rId17" imgW="139639" imgH="393529" progId="Equation.3">
                      <p:embed/>
                      <p:pic>
                        <p:nvPicPr>
                          <p:cNvPr id="0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60" y="2160"/>
                            <a:ext cx="174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90002" name="Text Box 46"/>
          <p:cNvSpPr txBox="1">
            <a:spLocks noChangeArrowheads="1"/>
          </p:cNvSpPr>
          <p:nvPr/>
        </p:nvSpPr>
        <p:spPr bwMode="auto">
          <a:xfrm>
            <a:off x="941388" y="5119688"/>
            <a:ext cx="1344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4</a:t>
            </a:r>
          </a:p>
        </p:txBody>
      </p:sp>
      <p:sp>
        <p:nvSpPr>
          <p:cNvPr id="290003" name="Text Box 46"/>
          <p:cNvSpPr txBox="1">
            <a:spLocks noChangeArrowheads="1"/>
          </p:cNvSpPr>
          <p:nvPr/>
        </p:nvSpPr>
        <p:spPr bwMode="auto">
          <a:xfrm>
            <a:off x="3429000" y="5195888"/>
            <a:ext cx="2057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5</a:t>
            </a:r>
          </a:p>
        </p:txBody>
      </p:sp>
      <p:sp>
        <p:nvSpPr>
          <p:cNvPr id="290004" name="Text Box 46"/>
          <p:cNvSpPr txBox="1">
            <a:spLocks noChangeArrowheads="1"/>
          </p:cNvSpPr>
          <p:nvPr/>
        </p:nvSpPr>
        <p:spPr bwMode="auto">
          <a:xfrm>
            <a:off x="6264275" y="5105400"/>
            <a:ext cx="188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89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89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89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89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89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92" grpId="0"/>
      <p:bldP spid="289999" grpId="0"/>
      <p:bldP spid="290000" grpId="0"/>
      <p:bldP spid="290001" grpId="0"/>
      <p:bldP spid="290002" grpId="0"/>
      <p:bldP spid="290003" grpId="0"/>
      <p:bldP spid="2900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914400" y="40386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Mẫu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tổng số phần bằng nhau.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</a:p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Tử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số phần bằng nhau được tô màu. </a:t>
            </a:r>
          </a:p>
        </p:txBody>
      </p:sp>
      <p:sp>
        <p:nvSpPr>
          <p:cNvPr id="290835" name="Text Box 53"/>
          <p:cNvSpPr txBox="1">
            <a:spLocks noChangeArrowheads="1"/>
          </p:cNvSpPr>
          <p:nvPr/>
        </p:nvSpPr>
        <p:spPr bwMode="auto">
          <a:xfrm>
            <a:off x="228600" y="3429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aphicFrame>
        <p:nvGraphicFramePr>
          <p:cNvPr id="290820" name="Object 59"/>
          <p:cNvGraphicFramePr>
            <a:graphicFrameLocks noChangeAspect="1"/>
          </p:cNvGraphicFramePr>
          <p:nvPr/>
        </p:nvGraphicFramePr>
        <p:xfrm>
          <a:off x="3581400" y="2286000"/>
          <a:ext cx="3016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18"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286000"/>
                        <a:ext cx="30162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21" name="Object 65"/>
          <p:cNvGraphicFramePr>
            <a:graphicFrameLocks noChangeAspect="1"/>
          </p:cNvGraphicFramePr>
          <p:nvPr/>
        </p:nvGraphicFramePr>
        <p:xfrm>
          <a:off x="2603500" y="2286000"/>
          <a:ext cx="292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19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0" y="2286000"/>
                        <a:ext cx="2921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0836" name="Group 70"/>
          <p:cNvGrpSpPr>
            <a:grpSpLocks/>
          </p:cNvGrpSpPr>
          <p:nvPr/>
        </p:nvGrpSpPr>
        <p:grpSpPr bwMode="auto">
          <a:xfrm>
            <a:off x="1219200" y="1920875"/>
            <a:ext cx="1273175" cy="1127125"/>
            <a:chOff x="851" y="1920"/>
            <a:chExt cx="720" cy="710"/>
          </a:xfrm>
        </p:grpSpPr>
        <p:sp>
          <p:nvSpPr>
            <p:cNvPr id="357407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</a:p>
          </p:txBody>
        </p:sp>
        <p:graphicFrame>
          <p:nvGraphicFramePr>
            <p:cNvPr id="357384" name="Object 69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20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7" name="Group 71"/>
          <p:cNvGrpSpPr>
            <a:grpSpLocks/>
          </p:cNvGrpSpPr>
          <p:nvPr/>
        </p:nvGrpSpPr>
        <p:grpSpPr bwMode="auto">
          <a:xfrm>
            <a:off x="4038600" y="1752600"/>
            <a:ext cx="1216025" cy="1193800"/>
            <a:chOff x="720" y="1862"/>
            <a:chExt cx="720" cy="768"/>
          </a:xfrm>
        </p:grpSpPr>
        <p:sp>
          <p:nvSpPr>
            <p:cNvPr id="35740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87" name="Object 76"/>
            <p:cNvGraphicFramePr>
              <a:graphicFrameLocks noChangeAspect="1"/>
            </p:cNvGraphicFramePr>
            <p:nvPr/>
          </p:nvGraphicFramePr>
          <p:xfrm>
            <a:off x="1073" y="2150"/>
            <a:ext cx="253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21" name="Equation" r:id="rId9" imgW="203112" imgH="393529" progId="Equation.3">
                    <p:embed/>
                  </p:oleObj>
                </mc:Choice>
                <mc:Fallback>
                  <p:oleObj name="Equation" r:id="rId9" imgW="203112" imgH="393529" progId="Equation.3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3" y="2150"/>
                          <a:ext cx="253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8" name="Group 77"/>
          <p:cNvGrpSpPr>
            <a:grpSpLocks/>
          </p:cNvGrpSpPr>
          <p:nvPr/>
        </p:nvGrpSpPr>
        <p:grpSpPr bwMode="auto">
          <a:xfrm>
            <a:off x="5181600" y="1828800"/>
            <a:ext cx="1306513" cy="1127125"/>
            <a:chOff x="720" y="1920"/>
            <a:chExt cx="720" cy="710"/>
          </a:xfrm>
        </p:grpSpPr>
        <p:sp>
          <p:nvSpPr>
            <p:cNvPr id="357405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0" name="Object 82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22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9" name="Group 83"/>
          <p:cNvGrpSpPr>
            <a:grpSpLocks/>
          </p:cNvGrpSpPr>
          <p:nvPr/>
        </p:nvGrpSpPr>
        <p:grpSpPr bwMode="auto">
          <a:xfrm>
            <a:off x="6705600" y="1828800"/>
            <a:ext cx="1284288" cy="1127125"/>
            <a:chOff x="968" y="1920"/>
            <a:chExt cx="720" cy="710"/>
          </a:xfrm>
        </p:grpSpPr>
        <p:sp>
          <p:nvSpPr>
            <p:cNvPr id="357404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3" name="Object 88"/>
            <p:cNvGraphicFramePr>
              <a:graphicFrameLocks noChangeAspect="1"/>
            </p:cNvGraphicFramePr>
            <p:nvPr/>
          </p:nvGraphicFramePr>
          <p:xfrm>
            <a:off x="1112" y="215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23" name="Equation" r:id="rId13" imgW="139639" imgH="393529" progId="Equation.3">
                    <p:embed/>
                  </p:oleObj>
                </mc:Choice>
                <mc:Fallback>
                  <p:oleObj name="Equation" r:id="rId13" imgW="139639" imgH="393529" progId="Equation.3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2" y="215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7400" name="Oval 52"/>
          <p:cNvSpPr>
            <a:spLocks noChangeArrowheads="1"/>
          </p:cNvSpPr>
          <p:nvPr/>
        </p:nvSpPr>
        <p:spPr bwMode="auto">
          <a:xfrm>
            <a:off x="685800" y="1143000"/>
            <a:ext cx="6096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7401" name="Text Box 53"/>
          <p:cNvSpPr txBox="1">
            <a:spLocks noChangeArrowheads="1"/>
          </p:cNvSpPr>
          <p:nvPr/>
        </p:nvSpPr>
        <p:spPr bwMode="auto">
          <a:xfrm>
            <a:off x="990600" y="1219200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 Viết rồi đọc phân số chỉ phần đã tô màu trong mỗi hình dưới đây:</a:t>
            </a:r>
            <a:endParaRPr lang="en-US" sz="2400">
              <a:latin typeface="VNI-Times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0"/>
            <a:ext cx="8458200" cy="914400"/>
          </a:xfrm>
          <a:prstGeom prst="rect">
            <a:avLst/>
          </a:prstGeom>
          <a:gradFill rotWithShape="1">
            <a:gsLst>
              <a:gs pos="0">
                <a:srgbClr val="D8F913"/>
              </a:gs>
              <a:gs pos="100000">
                <a:srgbClr val="99FF99"/>
              </a:gs>
            </a:gsLst>
            <a:lin ang="5400000" scaled="1"/>
          </a:gra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357403" name="Text Box 53"/>
          <p:cNvSpPr txBox="1">
            <a:spLocks noChangeArrowheads="1"/>
          </p:cNvSpPr>
          <p:nvPr/>
        </p:nvSpPr>
        <p:spPr bwMode="auto">
          <a:xfrm>
            <a:off x="914400" y="2438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              ;           ;            ;                ;             ;            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90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08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08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08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0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908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522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066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052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052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05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052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066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066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066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6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6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2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065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065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065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065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064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053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063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3" name="Group 55"/>
          <p:cNvGrpSpPr>
            <a:grpSpLocks/>
          </p:cNvGrpSpPr>
          <p:nvPr/>
        </p:nvGrpSpPr>
        <p:grpSpPr bwMode="auto">
          <a:xfrm>
            <a:off x="2667000" y="4187825"/>
            <a:ext cx="838200" cy="688975"/>
            <a:chOff x="1728" y="3324"/>
            <a:chExt cx="578" cy="497"/>
          </a:xfrm>
        </p:grpSpPr>
        <p:sp>
          <p:nvSpPr>
            <p:cNvPr id="36063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411"/>
              <a:chOff x="1818" y="1170"/>
              <a:chExt cx="320" cy="411"/>
            </a:xfrm>
          </p:grpSpPr>
          <p:sp>
            <p:nvSpPr>
              <p:cNvPr id="36063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063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4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062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063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063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062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062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62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062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6" name="Group 72"/>
          <p:cNvGrpSpPr>
            <a:grpSpLocks/>
          </p:cNvGrpSpPr>
          <p:nvPr/>
        </p:nvGrpSpPr>
        <p:grpSpPr bwMode="auto">
          <a:xfrm>
            <a:off x="990600" y="4191000"/>
            <a:ext cx="838200" cy="569913"/>
            <a:chOff x="828" y="3582"/>
            <a:chExt cx="535" cy="411"/>
          </a:xfrm>
        </p:grpSpPr>
        <p:sp>
          <p:nvSpPr>
            <p:cNvPr id="36062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2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411"/>
              <a:chOff x="1818" y="1170"/>
              <a:chExt cx="320" cy="411"/>
            </a:xfrm>
          </p:grpSpPr>
          <p:sp>
            <p:nvSpPr>
              <p:cNvPr id="36062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062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062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053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6054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6054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054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061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26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0543" name="Text Box 79"/>
          <p:cNvSpPr txBox="1">
            <a:spLocks noChangeArrowheads="1"/>
          </p:cNvSpPr>
          <p:nvPr/>
        </p:nvSpPr>
        <p:spPr bwMode="auto">
          <a:xfrm>
            <a:off x="1981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054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0545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0546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0547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0548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6" name="Group 83"/>
          <p:cNvGraphicFramePr>
            <a:graphicFrameLocks noGrp="1"/>
          </p:cNvGraphicFramePr>
          <p:nvPr/>
        </p:nvGraphicFramePr>
        <p:xfrm>
          <a:off x="5029200" y="3429000"/>
          <a:ext cx="3911918" cy="2682875"/>
        </p:xfrm>
        <a:graphic>
          <a:graphicData uri="http://schemas.openxmlformats.org/drawingml/2006/table">
            <a:tbl>
              <a:tblPr/>
              <a:tblGrid>
                <a:gridCol w="733425"/>
                <a:gridCol w="466725"/>
                <a:gridCol w="633413"/>
                <a:gridCol w="208280"/>
                <a:gridCol w="769938"/>
                <a:gridCol w="465137"/>
                <a:gridCol w="635000"/>
              </a:tblGrid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pSp>
        <p:nvGrpSpPr>
          <p:cNvPr id="289004" name="Group 236"/>
          <p:cNvGrpSpPr>
            <a:grpSpLocks/>
          </p:cNvGrpSpPr>
          <p:nvPr/>
        </p:nvGrpSpPr>
        <p:grpSpPr bwMode="auto">
          <a:xfrm>
            <a:off x="7162800" y="4724400"/>
            <a:ext cx="500063" cy="633413"/>
            <a:chOff x="4389" y="3870"/>
            <a:chExt cx="315" cy="399"/>
          </a:xfrm>
        </p:grpSpPr>
        <p:grpSp>
          <p:nvGrpSpPr>
            <p:cNvPr id="360615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7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18</a:t>
                </a:r>
              </a:p>
            </p:txBody>
          </p:sp>
          <p:sp>
            <p:nvSpPr>
              <p:cNvPr id="360618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25</a:t>
                </a:r>
              </a:p>
            </p:txBody>
          </p:sp>
        </p:grpSp>
        <p:sp>
          <p:nvSpPr>
            <p:cNvPr id="360616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5181600" y="4014788"/>
            <a:ext cx="500063" cy="633412"/>
            <a:chOff x="4389" y="3870"/>
            <a:chExt cx="315" cy="399"/>
          </a:xfrm>
        </p:grpSpPr>
        <p:grpSp>
          <p:nvGrpSpPr>
            <p:cNvPr id="360611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3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6</a:t>
                </a:r>
              </a:p>
            </p:txBody>
          </p:sp>
          <p:sp>
            <p:nvSpPr>
              <p:cNvPr id="360614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11</a:t>
                </a:r>
              </a:p>
            </p:txBody>
          </p:sp>
        </p:grpSp>
        <p:sp>
          <p:nvSpPr>
            <p:cNvPr id="360612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36"/>
          <p:cNvGrpSpPr>
            <a:grpSpLocks/>
          </p:cNvGrpSpPr>
          <p:nvPr/>
        </p:nvGrpSpPr>
        <p:grpSpPr bwMode="auto">
          <a:xfrm>
            <a:off x="5181600" y="4724400"/>
            <a:ext cx="500063" cy="633413"/>
            <a:chOff x="4389" y="3870"/>
            <a:chExt cx="315" cy="399"/>
          </a:xfrm>
        </p:grpSpPr>
        <p:grpSp>
          <p:nvGrpSpPr>
            <p:cNvPr id="360607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9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8</a:t>
                </a:r>
              </a:p>
            </p:txBody>
          </p:sp>
          <p:sp>
            <p:nvSpPr>
              <p:cNvPr id="360610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10</a:t>
                </a:r>
              </a:p>
            </p:txBody>
          </p:sp>
        </p:grpSp>
        <p:sp>
          <p:nvSpPr>
            <p:cNvPr id="360608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6"/>
          <p:cNvGrpSpPr>
            <a:grpSpLocks/>
          </p:cNvGrpSpPr>
          <p:nvPr/>
        </p:nvGrpSpPr>
        <p:grpSpPr bwMode="auto">
          <a:xfrm>
            <a:off x="5214938" y="5410200"/>
            <a:ext cx="500062" cy="633413"/>
            <a:chOff x="4389" y="3870"/>
            <a:chExt cx="315" cy="399"/>
          </a:xfrm>
        </p:grpSpPr>
        <p:grpSp>
          <p:nvGrpSpPr>
            <p:cNvPr id="360603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5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5</a:t>
                </a:r>
              </a:p>
            </p:txBody>
          </p:sp>
          <p:sp>
            <p:nvSpPr>
              <p:cNvPr id="360606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12</a:t>
                </a:r>
              </a:p>
            </p:txBody>
          </p:sp>
        </p:grpSp>
        <p:sp>
          <p:nvSpPr>
            <p:cNvPr id="360604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78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81600" y="42672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11</a:t>
            </a:r>
          </a:p>
        </p:txBody>
      </p:sp>
      <p:sp>
        <p:nvSpPr>
          <p:cNvPr id="360601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0602" name="Text Box 80"/>
          <p:cNvSpPr txBox="1">
            <a:spLocks noChangeArrowheads="1"/>
          </p:cNvSpPr>
          <p:nvPr/>
        </p:nvSpPr>
        <p:spPr bwMode="auto">
          <a:xfrm>
            <a:off x="34290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1138E-6 L 0.06562 0.02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5837E-6 L 0.12448 -0.017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65923" name="TextBox 2"/>
          <p:cNvSpPr txBox="1">
            <a:spLocks noChangeArrowheads="1"/>
          </p:cNvSpPr>
          <p:nvPr/>
        </p:nvSpPr>
        <p:spPr bwMode="auto">
          <a:xfrm>
            <a:off x="57150" y="914400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Viết theo mẫu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448" y="1825238"/>
          <a:ext cx="4350327" cy="3305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109"/>
                <a:gridCol w="1450109"/>
                <a:gridCol w="1450109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62092" r="-200000" b="-19934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163158" r="-200000" b="-10065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261438" r="-2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48200" y="1841416"/>
          <a:ext cx="4343399" cy="3340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9685"/>
                <a:gridCol w="1501857"/>
                <a:gridCol w="1501857"/>
              </a:tblGrid>
              <a:tr h="543481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123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67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blipFill rotWithShape="1">
                      <a:blip r:embed="rId4"/>
                      <a:stretch>
                        <a:fillRect l="-455" t="-161688" r="-223636" b="-9935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1875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3505200"/>
            <a:ext cx="366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19288" y="4419600"/>
            <a:ext cx="366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4196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01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4279815"/>
            <a:ext cx="663964" cy="90178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2374815"/>
            <a:ext cx="628650" cy="901785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465934" name="TextBox 13"/>
          <p:cNvSpPr txBox="1">
            <a:spLocks noChangeArrowheads="1"/>
          </p:cNvSpPr>
          <p:nvPr/>
        </p:nvSpPr>
        <p:spPr bwMode="auto">
          <a:xfrm>
            <a:off x="1981200" y="25146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65935" name="TextBox 14"/>
          <p:cNvSpPr txBox="1">
            <a:spLocks noChangeArrowheads="1"/>
          </p:cNvSpPr>
          <p:nvPr/>
        </p:nvSpPr>
        <p:spPr bwMode="auto">
          <a:xfrm>
            <a:off x="3429000" y="25146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209800" y="5410200"/>
            <a:ext cx="4648200" cy="955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Mẫu số được viết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ở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170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8825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8171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88173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8817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88176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88251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88252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88253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54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5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7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88246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7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88248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9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0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8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88241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2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88243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4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45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9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88237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8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9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40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88180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88230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1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2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3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4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5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6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1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88225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6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88227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88228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9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2" name="Group 61"/>
          <p:cNvGrpSpPr>
            <a:grpSpLocks/>
          </p:cNvGrpSpPr>
          <p:nvPr/>
        </p:nvGrpSpPr>
        <p:grpSpPr bwMode="auto">
          <a:xfrm>
            <a:off x="4216400" y="3124200"/>
            <a:ext cx="889000" cy="603250"/>
            <a:chOff x="4914" y="1467"/>
            <a:chExt cx="560" cy="380"/>
          </a:xfrm>
        </p:grpSpPr>
        <p:sp>
          <p:nvSpPr>
            <p:cNvPr id="388220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1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88222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3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88224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3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88216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88218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8219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8217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4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88211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12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88213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88214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88215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8185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88188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</a:t>
            </a:r>
            <a:r>
              <a:rPr lang="en-US" sz="2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 </a:t>
            </a:r>
            <a:r>
              <a:rPr lang="en-US" sz="2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sè</a:t>
            </a:r>
            <a:endParaRPr lang="en-US" sz="2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Stamp"/>
            </a:endParaRPr>
          </a:p>
        </p:txBody>
      </p:sp>
      <p:pic>
        <p:nvPicPr>
          <p:cNvPr id="388189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8190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88210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17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8191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88192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88193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8819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88195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88196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88197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8199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388201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8820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05400" y="5715000"/>
            <a:ext cx="33528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e. Năm mươi hai phần tám mươi tư.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5400" y="5287963"/>
            <a:ext cx="2449513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05400" y="4830763"/>
            <a:ext cx="2187575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3810000"/>
            <a:ext cx="2173288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4343400"/>
            <a:ext cx="3352800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388208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pic>
        <p:nvPicPr>
          <p:cNvPr id="21" name="Picture 16" descr="Book-09-ju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178175"/>
            <a:ext cx="13716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 animBg="1"/>
      <p:bldP spid="6" grpId="0" animBg="1"/>
      <p:bldP spid="5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TextBox 1"/>
          <p:cNvSpPr txBox="1">
            <a:spLocks noChangeArrowheads="1"/>
          </p:cNvSpPr>
          <p:nvPr/>
        </p:nvSpPr>
        <p:spPr bwMode="auto">
          <a:xfrm>
            <a:off x="2757488" y="1092200"/>
            <a:ext cx="3973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Viết các phân số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2763" y="2295525"/>
            <a:ext cx="253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1638" y="40386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1638" y="4962525"/>
            <a:ext cx="2878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638" y="3200400"/>
            <a:ext cx="415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5943600"/>
            <a:ext cx="524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e. Năm mươi hai phần tám mươi tư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10200" y="2667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86400" y="3429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86400" y="4343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6400" y="5211763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1200" y="6248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0" y="2209800"/>
            <a:ext cx="410690" cy="79182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3094380"/>
            <a:ext cx="583814" cy="787716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24600" y="3962400"/>
            <a:ext cx="410690" cy="789319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4876800"/>
            <a:ext cx="583814" cy="79182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53200" y="5791200"/>
            <a:ext cx="583814" cy="798873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" name="Picture 16" descr="Book-09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466975"/>
            <a:ext cx="274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703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4782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3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4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5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4704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4706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470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4709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4777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4778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4779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80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81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0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4772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73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4774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5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6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1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4767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68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4769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0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1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2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4763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4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5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6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4713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475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4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647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647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47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5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47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47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47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6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4742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474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745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4743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7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6473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3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6473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474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474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4718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6472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</a:t>
            </a:r>
            <a:r>
              <a:rPr lang="en-US" sz="20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 </a:t>
            </a:r>
            <a:r>
              <a:rPr lang="en-US" sz="20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sè</a:t>
            </a:r>
            <a:endParaRPr lang="en-US" sz="2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Stamp"/>
            </a:endParaRPr>
          </a:p>
        </p:txBody>
      </p:sp>
      <p:pic>
        <p:nvPicPr>
          <p:cNvPr id="364722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4723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4736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2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711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724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4725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4726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6472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4728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4729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4730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4731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36473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4734" name="TextBox 24"/>
          <p:cNvSpPr txBox="1">
            <a:spLocks noChangeArrowheads="1"/>
          </p:cNvSpPr>
          <p:nvPr/>
        </p:nvSpPr>
        <p:spPr bwMode="auto">
          <a:xfrm>
            <a:off x="5105400" y="3200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 Đọc các phân số. </a:t>
            </a:r>
          </a:p>
        </p:txBody>
      </p:sp>
      <p:graphicFrame>
        <p:nvGraphicFramePr>
          <p:cNvPr id="36880" name="Object 158">
            <a:hlinkClick r:id="rId6" action="ppaction://hlinksldjump"/>
          </p:cNvPr>
          <p:cNvGraphicFramePr>
            <a:graphicFrameLocks noChangeAspect="1"/>
          </p:cNvGraphicFramePr>
          <p:nvPr/>
        </p:nvGraphicFramePr>
        <p:xfrm>
          <a:off x="5181600" y="4038600"/>
          <a:ext cx="33528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712" name="Equation" r:id="rId9" imgW="1130040" imgH="393480" progId="Equation.3">
                  <p:embed/>
                </p:oleObj>
              </mc:Choice>
              <mc:Fallback>
                <p:oleObj name="Equation" r:id="rId9" imgW="1130040" imgH="393480" progId="Equation.3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038600"/>
                        <a:ext cx="3352800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2057400"/>
            <a:ext cx="495649" cy="886718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8" y="3543013"/>
            <a:ext cx="691215" cy="876587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8603" y="2057400"/>
            <a:ext cx="681597" cy="87857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14613"/>
            <a:ext cx="691215" cy="876587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4400" y="3505200"/>
            <a:ext cx="877163" cy="879215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000" y="2500313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38800" y="3965575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0200" y="2438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200" y="3962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8200" y="53340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95400" y="2209800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Năm phần chín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867400" y="2057400"/>
            <a:ext cx="3276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Mười chín phần ba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mươi ba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96000" y="3621088"/>
            <a:ext cx="3048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mươi phần một trăm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71600" y="3657600"/>
            <a:ext cx="3148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phần mười bảy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95400" y="5029200"/>
            <a:ext cx="3355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Ba phần hai mươi bảy</a:t>
            </a:r>
          </a:p>
        </p:txBody>
      </p:sp>
      <p:sp>
        <p:nvSpPr>
          <p:cNvPr id="470033" name="TextBox 24"/>
          <p:cNvSpPr txBox="1">
            <a:spLocks noChangeArrowheads="1"/>
          </p:cNvSpPr>
          <p:nvPr/>
        </p:nvSpPr>
        <p:spPr bwMode="auto">
          <a:xfrm>
            <a:off x="76200" y="990600"/>
            <a:ext cx="3983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4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Đọc các phân số</a:t>
            </a:r>
          </a:p>
        </p:txBody>
      </p:sp>
      <p:pic>
        <p:nvPicPr>
          <p:cNvPr id="470034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200775"/>
            <a:ext cx="25590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42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43" name="Picture 4" descr="00000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 rot="182134">
            <a:off x="2743200" y="1066800"/>
            <a:ext cx="3352800" cy="18319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333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/>
                <a:cs typeface="Times New Roman"/>
              </a:rPr>
              <a:t>Trò chơi</a:t>
            </a:r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6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471045" name="WordArt 8"/>
          <p:cNvSpPr>
            <a:spLocks noChangeArrowheads="1" noChangeShapeType="1" noTextEdit="1"/>
          </p:cNvSpPr>
          <p:nvPr/>
        </p:nvSpPr>
        <p:spPr bwMode="auto">
          <a:xfrm>
            <a:off x="1600200" y="3276600"/>
            <a:ext cx="5486400" cy="9620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13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Ai nhanh – Ai đúng 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73338" y="1843088"/>
            <a:ext cx="6265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Chia hình tròn thành 6 phần bằng nhau.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90800" y="23622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Tô màu 5 phần.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2514600" y="32004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286000" y="2895600"/>
            <a:ext cx="670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     Ta nói đã tô màu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phần sáu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hình tròn.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562600" y="37782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23569" name="Picture 17" descr="1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570" name="Picture 18" descr="1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9" descr="1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0" descr="1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1" descr="100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820863"/>
            <a:ext cx="198913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3429000"/>
            <a:ext cx="677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4876800" y="3429000"/>
            <a:ext cx="5349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4876800" y="4038600"/>
            <a:ext cx="6080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4876800" y="4038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>
            <a:off x="762000" y="3810000"/>
            <a:ext cx="4014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Năm phần sáu viết thành:</a:t>
            </a:r>
          </a:p>
        </p:txBody>
      </p:sp>
      <p:graphicFrame>
        <p:nvGraphicFramePr>
          <p:cNvPr id="36880" name="Object 18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2286000" y="4343400"/>
          <a:ext cx="296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41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343400"/>
                        <a:ext cx="29686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4953000"/>
            <a:ext cx="5867400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*Phân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graphicFrame>
        <p:nvGraphicFramePr>
          <p:cNvPr id="8" name="Object 20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3124200" y="4800600"/>
          <a:ext cx="3571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42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800600"/>
                        <a:ext cx="35718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762000" y="4419600"/>
            <a:ext cx="4267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85800" y="55626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Mẫu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 hình tròn được chia thành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66"/>
                </a:solidFill>
                <a:latin typeface="Times New Roman" pitchFamily="18" charset="0"/>
              </a:rPr>
              <a:t>6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nhau.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60960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 đã được tô màu.</a:t>
            </a:r>
          </a:p>
        </p:txBody>
      </p:sp>
      <p:sp>
        <p:nvSpPr>
          <p:cNvPr id="145453" name="Text Box 8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34290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</a:t>
            </a:r>
            <a:r>
              <a:rPr lang="en-US" sz="2400" u="sng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Giới thiệu phân số</a:t>
            </a: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65722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46156" name="WordArt 11"/>
          <p:cNvSpPr>
            <a:spLocks noChangeArrowheads="1" noChangeShapeType="1" noTextEdit="1"/>
          </p:cNvSpPr>
          <p:nvPr/>
        </p:nvSpPr>
        <p:spPr bwMode="auto">
          <a:xfrm>
            <a:off x="3505200" y="581025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145457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533400" y="1828800"/>
            <a:ext cx="1981200" cy="1905000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5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5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8" grpId="0"/>
      <p:bldP spid="36889" grpId="0"/>
      <p:bldP spid="36890" grpId="0"/>
      <p:bldP spid="36891" grpId="0" animBg="1"/>
      <p:bldP spid="4" grpId="0"/>
      <p:bldP spid="7" grpId="0"/>
      <p:bldP spid="9" grpId="0"/>
      <p:bldP spid="145453" grpId="0" animBg="1"/>
      <p:bldP spid="145457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207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sp>
        <p:nvSpPr>
          <p:cNvPr id="413744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2" name="Text Box 116"/>
          <p:cNvSpPr txBox="1">
            <a:spLocks noChangeArrowheads="1"/>
          </p:cNvSpPr>
          <p:nvPr/>
        </p:nvSpPr>
        <p:spPr bwMode="auto">
          <a:xfrm>
            <a:off x="7162800" y="838200"/>
            <a:ext cx="1476375" cy="954088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  <a:p>
            <a:pPr>
              <a:defRPr/>
            </a:pPr>
            <a:r>
              <a:rPr lang="en-US" sz="28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B¾t ®Çu</a:t>
            </a:r>
          </a:p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113665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Thảo luận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(1phút)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3815" name="Picture 1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676400"/>
            <a:ext cx="33528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315200" y="2057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15200" y="2514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315200" y="2971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315200" y="3429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315200" y="3886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315200" y="4343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7315200" y="4800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315200" y="5257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315200" y="5715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73152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95261" name="Oval 29"/>
          <p:cNvSpPr>
            <a:spLocks noChangeArrowheads="1"/>
          </p:cNvSpPr>
          <p:nvPr/>
        </p:nvSpPr>
        <p:spPr bwMode="auto">
          <a:xfrm>
            <a:off x="8458200" y="762000"/>
            <a:ext cx="1079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7086600" y="685800"/>
            <a:ext cx="1752600" cy="1068388"/>
          </a:xfrm>
          <a:prstGeom prst="cloudCallout">
            <a:avLst>
              <a:gd name="adj1" fmla="val -2537"/>
              <a:gd name="adj2" fmla="val 12593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91242" tIns="45630" rIns="91242" bIns="45630"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 giờ</a:t>
            </a:r>
          </a:p>
        </p:txBody>
      </p:sp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4958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2766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19050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1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13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 decel="100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7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9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2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3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6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 autoUpdateAnimBg="0"/>
      <p:bldP spid="2" grpId="0" animBg="1" autoUpdateAnimBg="0"/>
      <p:bldP spid="3" grpId="0" animBg="1" autoUpdateAnimBg="0"/>
      <p:bldP spid="4" grpId="0" animBg="1" autoUpdateAnimBg="0"/>
      <p:bldP spid="413744" grpId="0" animBg="1"/>
      <p:bldP spid="413812" grpId="0" animBg="1"/>
      <p:bldP spid="413813" grpId="0" animBg="1"/>
      <p:bldP spid="413813" grpId="1" animBg="1"/>
      <p:bldP spid="13" grpId="0" animBg="1"/>
      <p:bldP spid="13" grpId="1" animBg="1"/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952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56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13757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13758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59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6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4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239000" y="27305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71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305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72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239000" y="4572000"/>
          <a:ext cx="417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73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572000"/>
                        <a:ext cx="4175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61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5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74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53200" y="3565525"/>
            <a:ext cx="457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05600" y="5241925"/>
            <a:ext cx="4635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8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891 L -0.00833 -0.1621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7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1314E-6 L -0.01563 -0.126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63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4138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9235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79236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8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9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2390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88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432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89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3548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0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4888" y="4572000"/>
                        <a:ext cx="417512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43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1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Object 20"/>
          <p:cNvGraphicFramePr>
            <a:graphicFrameLocks noChangeAspect="1"/>
          </p:cNvGraphicFramePr>
          <p:nvPr/>
        </p:nvGraphicFramePr>
        <p:xfrm>
          <a:off x="73152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2" name="Equation" r:id="rId13" imgW="152280" imgH="393480" progId="Equation.3">
                  <p:embed/>
                </p:oleObj>
              </mc:Choice>
              <mc:Fallback>
                <p:oleObj name="Equation" r:id="rId13" imgW="1522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743200"/>
                        <a:ext cx="387350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1"/>
          <p:cNvGraphicFramePr>
            <a:graphicFrameLocks noChangeAspect="1"/>
          </p:cNvGraphicFramePr>
          <p:nvPr/>
        </p:nvGraphicFramePr>
        <p:xfrm>
          <a:off x="67056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3"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657600"/>
                        <a:ext cx="358775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2"/>
          <p:cNvGraphicFramePr>
            <a:graphicFrameLocks noChangeAspect="1"/>
          </p:cNvGraphicFramePr>
          <p:nvPr/>
        </p:nvGraphicFramePr>
        <p:xfrm>
          <a:off x="74310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4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4572000"/>
                        <a:ext cx="417512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67818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95"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410200"/>
                        <a:ext cx="382588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8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598613"/>
            <a:ext cx="17049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244725" y="1598613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Object 15"/>
          <p:cNvGraphicFramePr>
            <a:graphicFrameLocks noChangeAspect="1"/>
          </p:cNvGraphicFramePr>
          <p:nvPr/>
        </p:nvGraphicFramePr>
        <p:xfrm>
          <a:off x="2462213" y="1806575"/>
          <a:ext cx="395287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7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13" y="1806575"/>
                        <a:ext cx="395287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200775" y="1546225"/>
          <a:ext cx="733425" cy="13604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3604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Object 18"/>
          <p:cNvGraphicFramePr>
            <a:graphicFrameLocks noChangeAspect="1"/>
          </p:cNvGraphicFramePr>
          <p:nvPr/>
        </p:nvGraphicFramePr>
        <p:xfrm>
          <a:off x="6246813" y="1724025"/>
          <a:ext cx="609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8" name="Equation" r:id="rId6" imgW="215713" imgH="393359" progId="Equation.3">
                  <p:embed/>
                </p:oleObj>
              </mc:Choice>
              <mc:Fallback>
                <p:oleObj name="Equation" r:id="rId6" imgW="215713" imgH="3933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724025"/>
                        <a:ext cx="609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02200" y="1470025"/>
            <a:ext cx="13255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2274888" y="3975100"/>
          <a:ext cx="722312" cy="1411288"/>
        </p:xfrm>
        <a:graphic>
          <a:graphicData uri="http://schemas.openxmlformats.org/drawingml/2006/table">
            <a:tbl>
              <a:tblPr/>
              <a:tblGrid>
                <a:gridCol w="722312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Object 16"/>
          <p:cNvGraphicFramePr>
            <a:graphicFrameLocks noChangeAspect="1"/>
          </p:cNvGraphicFramePr>
          <p:nvPr/>
        </p:nvGraphicFramePr>
        <p:xfrm>
          <a:off x="2320925" y="4129088"/>
          <a:ext cx="5365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9" name="Equation" r:id="rId9" imgW="215713" imgH="393359" progId="Equation.3">
                  <p:embed/>
                </p:oleObj>
              </mc:Choice>
              <mc:Fallback>
                <p:oleObj name="Equation" r:id="rId9" imgW="215713" imgH="39335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925" y="4129088"/>
                        <a:ext cx="53657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6" descr="http://www.pd4pic.com/images/rooster-cock-tap-faucet-hammer-chicken-hen-farm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663" y="3841750"/>
            <a:ext cx="13398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157913" y="3851275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Object 24"/>
          <p:cNvGraphicFramePr>
            <a:graphicFrameLocks noChangeAspect="1"/>
          </p:cNvGraphicFramePr>
          <p:nvPr/>
        </p:nvGraphicFramePr>
        <p:xfrm>
          <a:off x="6157913" y="4064000"/>
          <a:ext cx="77628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0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4064000"/>
                        <a:ext cx="776287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8500" y="3805238"/>
            <a:ext cx="15017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827463" y="4916488"/>
          <a:ext cx="550862" cy="1238250"/>
        </p:xfrm>
        <a:graphic>
          <a:graphicData uri="http://schemas.openxmlformats.org/drawingml/2006/table">
            <a:tbl>
              <a:tblPr/>
              <a:tblGrid>
                <a:gridCol w="550862"/>
              </a:tblGrid>
              <a:tr h="123825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258" marR="9125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Object 17"/>
          <p:cNvGraphicFramePr>
            <a:graphicFrameLocks noChangeAspect="1"/>
          </p:cNvGraphicFramePr>
          <p:nvPr/>
        </p:nvGraphicFramePr>
        <p:xfrm>
          <a:off x="3779838" y="4916488"/>
          <a:ext cx="558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41" name="Equation" r:id="rId15" imgW="228501" imgH="393529" progId="Equation.3">
                  <p:embed/>
                </p:oleObj>
              </mc:Choice>
              <mc:Fallback>
                <p:oleObj name="Equation" r:id="rId15" imgW="228501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916488"/>
                        <a:ext cx="558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36863" y="4862513"/>
            <a:ext cx="94456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252" name="Rectangle 7"/>
          <p:cNvSpPr>
            <a:spLocks noChangeArrowheads="1"/>
          </p:cNvSpPr>
          <p:nvPr/>
        </p:nvSpPr>
        <p:spPr bwMode="auto">
          <a:xfrm>
            <a:off x="1328738" y="109538"/>
            <a:ext cx="57023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 eaLnBrk="0" hangingPunct="0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4863" y="1422400"/>
            <a:ext cx="1338262" cy="187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38838" y="3598863"/>
            <a:ext cx="995362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779838" y="4865688"/>
            <a:ext cx="800100" cy="135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235200" y="3975100"/>
            <a:ext cx="860425" cy="144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00775" y="1477963"/>
            <a:ext cx="860425" cy="144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>
            <a:hlinkClick r:id="" action="ppaction://hlinkshowjump?jump=lastslideviewed"/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5" name="Presentation" r:id="rId3" imgW="5928366" imgH="4445519" progId="PowerPoint.Show.8">
                  <p:embed/>
                </p:oleObj>
              </mc:Choice>
              <mc:Fallback>
                <p:oleObj name="Presentation" r:id="rId3" imgW="5928366" imgH="4445519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905000" y="1233488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 nay chúng ta đã học bài gì?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124200" y="3124200"/>
            <a:ext cx="3200400" cy="1222375"/>
          </a:xfrm>
          <a:prstGeom prst="wedgeEllipseCallout">
            <a:avLst>
              <a:gd name="adj1" fmla="val 71584"/>
              <a:gd name="adj2" fmla="val 58412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905000" y="1219200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cần nhớ điều gì về phân số ?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2895600"/>
            <a:ext cx="5267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Về nhà học thuộc phần nhận xét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3760788"/>
            <a:ext cx="5033963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Xem trước bài sau: Phân số và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              phép chia số tự nhiên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2286000" y="1524000"/>
            <a:ext cx="1600200" cy="103346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HUNG20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18" name="hay hat l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67200" y="4800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1" name="Picture 4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444279">
            <a:off x="2795588" y="4352925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2" name="Picture 5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44742">
            <a:off x="4289425" y="2332038"/>
            <a:ext cx="202565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3" name="Picture 6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465970">
            <a:off x="5091113" y="30099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4" name="Picture 7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644742">
            <a:off x="3148013" y="2827338"/>
            <a:ext cx="12906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5" name="Picture 8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19812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73950" y="-254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7" name="Picture 10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30698">
            <a:off x="2679700" y="3475038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1143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9" name="Picture 13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664532">
            <a:off x="3352800" y="45148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0" name="Picture 14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604191">
            <a:off x="24384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WordArt 15"/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0104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 SỨC KHỎE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CÁC THẦY, CÔ GIÁO</a:t>
            </a:r>
            <a:endParaRPr lang="en-US" sz="3600" b="1" kern="10" spc="-360">
              <a:ln w="12700">
                <a:solidFill>
                  <a:srgbClr val="FF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78222" name="Picture 16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17526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3" name="Picture 17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0" y="16002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vi-VN" sz="6000" b="1"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45075" name="Nhung bong hoa nhung bai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86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6" name="Picture 20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2286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emyeutruong42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30713" y="3276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atC2446.wav">
            <a:hlinkClick r:id="" action="ppaction://media"/>
          </p:cNvPr>
          <p:cNvPicPr>
            <a:picLocks noRot="1" noChangeAspect="1"/>
          </p:cNvPicPr>
          <p:nvPr>
            <a:wavAudioFile r:embed="rId4" name="CatCoGiaoEm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91013" y="3124200"/>
            <a:ext cx="561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91" fill="hold"/>
                                        <p:tgtEl>
                                          <p:spTgt spid="45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68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75"/>
                </p:tgtEl>
              </p:cMediaNode>
            </p:audio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71" grpId="0" animBg="1"/>
      <p:bldP spid="45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95600" y="3822700"/>
            <a:ext cx="4406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8926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Mẫu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dưới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Mẫu số cho biết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 tròn được chia làm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phần bằng nhau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667000" y="3886200"/>
            <a:ext cx="449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5800" y="57308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Tử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trên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Tử số cho biết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 bằng nhau đã được tô màu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36880" name="Object 6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343400" y="2971800"/>
          <a:ext cx="361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9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971800"/>
                        <a:ext cx="3619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4343400" y="3429000"/>
            <a:ext cx="331788" cy="400050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2971800"/>
            <a:ext cx="331788" cy="4000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7157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981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714500" y="581025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47160" name="WordArt 11"/>
          <p:cNvSpPr>
            <a:spLocks noChangeArrowheads="1" noChangeShapeType="1" noTextEdit="1"/>
          </p:cNvSpPr>
          <p:nvPr/>
        </p:nvSpPr>
        <p:spPr bwMode="auto">
          <a:xfrm>
            <a:off x="3695700" y="504825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347161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38862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1. </a:t>
            </a:r>
            <a:r>
              <a:rPr lang="en-US" sz="2400" b="1" u="sng"/>
              <a:t>Giới thiệu phân số</a:t>
            </a:r>
            <a:r>
              <a:rPr lang="en-US" sz="2400" b="1"/>
              <a:t>.</a:t>
            </a:r>
          </a:p>
        </p:txBody>
      </p:sp>
      <p:graphicFrame>
        <p:nvGraphicFramePr>
          <p:cNvPr id="2" name="Object 1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6482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60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3200400" y="2514600"/>
            <a:ext cx="3581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347163" name="Text Box 18"/>
          <p:cNvSpPr txBox="1">
            <a:spLocks noChangeArrowheads="1"/>
          </p:cNvSpPr>
          <p:nvPr/>
        </p:nvSpPr>
        <p:spPr bwMode="auto">
          <a:xfrm>
            <a:off x="2971800" y="3124200"/>
            <a:ext cx="525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* Phân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sp>
        <p:nvSpPr>
          <p:cNvPr id="347164" name="TextBox 37"/>
          <p:cNvSpPr txBox="1">
            <a:spLocks noChangeArrowheads="1"/>
          </p:cNvSpPr>
          <p:nvPr/>
        </p:nvSpPr>
        <p:spPr bwMode="auto">
          <a:xfrm>
            <a:off x="5562600" y="17208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347165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4588" y="1447800"/>
            <a:ext cx="593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66" name="Text Box 25"/>
          <p:cNvSpPr txBox="1">
            <a:spLocks noChangeArrowheads="1"/>
          </p:cNvSpPr>
          <p:nvPr/>
        </p:nvSpPr>
        <p:spPr bwMode="auto">
          <a:xfrm>
            <a:off x="5030788" y="1462088"/>
            <a:ext cx="534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47167" name="Text Box 26"/>
          <p:cNvSpPr txBox="1">
            <a:spLocks noChangeArrowheads="1"/>
          </p:cNvSpPr>
          <p:nvPr/>
        </p:nvSpPr>
        <p:spPr bwMode="auto">
          <a:xfrm>
            <a:off x="5030788" y="1981200"/>
            <a:ext cx="608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47168" name="Line 27"/>
          <p:cNvSpPr>
            <a:spLocks noChangeShapeType="1"/>
          </p:cNvSpPr>
          <p:nvPr/>
        </p:nvSpPr>
        <p:spPr bwMode="auto">
          <a:xfrm>
            <a:off x="5030788" y="19812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7169" name="TextBox 37"/>
          <p:cNvSpPr txBox="1">
            <a:spLocks noChangeArrowheads="1"/>
          </p:cNvSpPr>
          <p:nvPr/>
        </p:nvSpPr>
        <p:spPr bwMode="auto">
          <a:xfrm>
            <a:off x="3101975" y="1752600"/>
            <a:ext cx="1741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viết :</a:t>
            </a:r>
          </a:p>
        </p:txBody>
      </p:sp>
      <p:sp>
        <p:nvSpPr>
          <p:cNvPr id="347170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animBg="1"/>
      <p:bldP spid="14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206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3227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3032125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381000" y="36576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 sz="2000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sz="2000" b="1">
                <a:solidFill>
                  <a:srgbClr val="FF6600"/>
                </a:solidFill>
              </a:rPr>
              <a:t>5</a:t>
            </a:r>
            <a:r>
              <a:rPr lang="en-US" sz="2000" b="1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</a:rPr>
              <a:t>phần bằng nhau đã được tô màu.</a:t>
            </a:r>
            <a:r>
              <a:rPr lang="en-US" sz="2000"/>
              <a:t> </a:t>
            </a: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4572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3221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3427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3430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3429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332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8188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429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3432175" y="5089525"/>
            <a:ext cx="608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>
            <a:off x="3430588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334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1" name="Text Box 8"/>
          <p:cNvSpPr txBox="1">
            <a:spLocks noChangeArrowheads="1"/>
          </p:cNvSpPr>
          <p:nvPr/>
        </p:nvSpPr>
        <p:spPr bwMode="auto">
          <a:xfrm>
            <a:off x="228600" y="38862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CC3399"/>
                </a:solidFill>
                <a:latin typeface="Times New Roman" pitchFamily="18" charset="0"/>
              </a:rPr>
              <a:t>b)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32229" name="Rectangle 10"/>
          <p:cNvSpPr>
            <a:spLocks noChangeArrowheads="1"/>
          </p:cNvSpPr>
          <p:nvPr/>
        </p:nvSpPr>
        <p:spPr bwMode="auto">
          <a:xfrm>
            <a:off x="152400" y="1295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32230" name="Text Box 8">
            <a:hlinkClick r:id="rId5"/>
          </p:cNvPr>
          <p:cNvSpPr txBox="1">
            <a:spLocks noChangeArrowheads="1"/>
          </p:cNvSpPr>
          <p:nvPr/>
        </p:nvSpPr>
        <p:spPr bwMode="auto">
          <a:xfrm>
            <a:off x="304800" y="981075"/>
            <a:ext cx="35814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32231" name="Text Box 25"/>
          <p:cNvSpPr txBox="1">
            <a:spLocks noChangeArrowheads="1"/>
          </p:cNvSpPr>
          <p:nvPr/>
        </p:nvSpPr>
        <p:spPr bwMode="auto">
          <a:xfrm>
            <a:off x="2971800" y="1447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2" name="Text Box 31"/>
          <p:cNvSpPr txBox="1">
            <a:spLocks noChangeArrowheads="1"/>
          </p:cNvSpPr>
          <p:nvPr/>
        </p:nvSpPr>
        <p:spPr bwMode="auto">
          <a:xfrm>
            <a:off x="3886200" y="20574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3" name="Text Box 37"/>
          <p:cNvSpPr txBox="1">
            <a:spLocks noChangeArrowheads="1"/>
          </p:cNvSpPr>
          <p:nvPr/>
        </p:nvSpPr>
        <p:spPr bwMode="auto">
          <a:xfrm>
            <a:off x="2971800" y="2590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32234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524000"/>
            <a:ext cx="1676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80" name="Object 75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688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8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6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953000" y="18288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9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7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434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20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22860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32263" name="Group 135"/>
          <p:cNvGrpSpPr>
            <a:grpSpLocks/>
          </p:cNvGrpSpPr>
          <p:nvPr/>
        </p:nvGrpSpPr>
        <p:grpSpPr bwMode="auto">
          <a:xfrm>
            <a:off x="685800" y="4648200"/>
            <a:ext cx="1752600" cy="1524000"/>
            <a:chOff x="720" y="3216"/>
            <a:chExt cx="1104" cy="960"/>
          </a:xfrm>
        </p:grpSpPr>
        <p:grpSp>
          <p:nvGrpSpPr>
            <p:cNvPr id="432272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3227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2273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2275" name="Group 147"/>
          <p:cNvGrpSpPr>
            <a:grpSpLocks/>
          </p:cNvGrpSpPr>
          <p:nvPr/>
        </p:nvGrpSpPr>
        <p:grpSpPr bwMode="auto">
          <a:xfrm>
            <a:off x="3733800" y="4648200"/>
            <a:ext cx="1358900" cy="1374775"/>
            <a:chOff x="2400" y="3216"/>
            <a:chExt cx="856" cy="866"/>
          </a:xfrm>
        </p:grpSpPr>
        <p:sp>
          <p:nvSpPr>
            <p:cNvPr id="432268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69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0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1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32283" name="Group 155"/>
          <p:cNvGrpSpPr>
            <a:grpSpLocks/>
          </p:cNvGrpSpPr>
          <p:nvPr/>
        </p:nvGrpSpPr>
        <p:grpSpPr bwMode="auto">
          <a:xfrm>
            <a:off x="6477000" y="4572000"/>
            <a:ext cx="2286000" cy="1371600"/>
            <a:chOff x="3888" y="3120"/>
            <a:chExt cx="1440" cy="864"/>
          </a:xfrm>
        </p:grpSpPr>
        <p:sp>
          <p:nvSpPr>
            <p:cNvPr id="432261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2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4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5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6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7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81000" y="3046413"/>
            <a:ext cx="8458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</a:rPr>
              <a:t>6</a:t>
            </a:r>
            <a:r>
              <a:rPr lang="en-US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màu.</a:t>
            </a:r>
          </a:p>
        </p:txBody>
      </p:sp>
      <p:grpSp>
        <p:nvGrpSpPr>
          <p:cNvPr id="456850" name="Group 72"/>
          <p:cNvGrpSpPr>
            <a:grpSpLocks/>
          </p:cNvGrpSpPr>
          <p:nvPr/>
        </p:nvGrpSpPr>
        <p:grpSpPr bwMode="auto">
          <a:xfrm>
            <a:off x="2286000" y="5310188"/>
            <a:ext cx="854075" cy="633412"/>
            <a:chOff x="828" y="3582"/>
            <a:chExt cx="535" cy="399"/>
          </a:xfrm>
        </p:grpSpPr>
        <p:sp>
          <p:nvSpPr>
            <p:cNvPr id="432256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7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32258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32259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32260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56" name="Text Box 78"/>
          <p:cNvSpPr txBox="1">
            <a:spLocks noChangeArrowheads="1"/>
          </p:cNvSpPr>
          <p:nvPr/>
        </p:nvSpPr>
        <p:spPr bwMode="auto">
          <a:xfrm>
            <a:off x="685800" y="62484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57" name="Group 55"/>
          <p:cNvGrpSpPr>
            <a:grpSpLocks/>
          </p:cNvGrpSpPr>
          <p:nvPr/>
        </p:nvGrpSpPr>
        <p:grpSpPr bwMode="auto">
          <a:xfrm>
            <a:off x="5105400" y="5334000"/>
            <a:ext cx="1066800" cy="633413"/>
            <a:chOff x="1728" y="3324"/>
            <a:chExt cx="578" cy="399"/>
          </a:xfrm>
        </p:grpSpPr>
        <p:sp>
          <p:nvSpPr>
            <p:cNvPr id="4322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322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322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3" name="Text Box 80"/>
          <p:cNvSpPr txBox="1">
            <a:spLocks noChangeArrowheads="1"/>
          </p:cNvSpPr>
          <p:nvPr/>
        </p:nvSpPr>
        <p:spPr bwMode="auto">
          <a:xfrm>
            <a:off x="6400800" y="61722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72" name="Group 61"/>
          <p:cNvGrpSpPr>
            <a:grpSpLocks/>
          </p:cNvGrpSpPr>
          <p:nvPr/>
        </p:nvGrpSpPr>
        <p:grpSpPr bwMode="auto">
          <a:xfrm>
            <a:off x="6324600" y="5257800"/>
            <a:ext cx="990600" cy="633413"/>
            <a:chOff x="4914" y="1467"/>
            <a:chExt cx="560" cy="399"/>
          </a:xfrm>
        </p:grpSpPr>
        <p:sp>
          <p:nvSpPr>
            <p:cNvPr id="4322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322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322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78" name="Text Box 79"/>
          <p:cNvSpPr txBox="1">
            <a:spLocks noChangeArrowheads="1"/>
          </p:cNvSpPr>
          <p:nvPr/>
        </p:nvSpPr>
        <p:spPr bwMode="auto">
          <a:xfrm>
            <a:off x="3657600" y="61722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3" dur="1" fill="hold"/>
                                        <p:tgtEl>
                                          <p:spTgt spid="4322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6" dur="1" fill="hold"/>
                                        <p:tgtEl>
                                          <p:spTgt spid="432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9" dur="1" fill="hold"/>
                                        <p:tgtEl>
                                          <p:spTgt spid="43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4" dur="1" fill="hold"/>
                                        <p:tgtEl>
                                          <p:spTgt spid="4568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9" dur="1" fill="hold"/>
                                        <p:tgtEl>
                                          <p:spTgt spid="4568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4" dur="1" fill="hold"/>
                                        <p:tgtEl>
                                          <p:spTgt spid="456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9" dur="1" fill="hold"/>
                                        <p:tgtEl>
                                          <p:spTgt spid="4568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4" dur="1" fill="hold"/>
                                        <p:tgtEl>
                                          <p:spTgt spid="45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9" dur="1" fill="hold"/>
                                        <p:tgtEl>
                                          <p:spTgt spid="4568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  <p:bldP spid="149512" grpId="1"/>
      <p:bldP spid="149515" grpId="0"/>
      <p:bldP spid="149515" grpId="1"/>
      <p:bldP spid="36889" grpId="0"/>
      <p:bldP spid="36889" grpId="1"/>
      <p:bldP spid="36890" grpId="0"/>
      <p:bldP spid="36890" grpId="1"/>
      <p:bldP spid="36891" grpId="0" animBg="1"/>
      <p:bldP spid="36891" grpId="1" animBg="1"/>
      <p:bldP spid="3" grpId="0"/>
      <p:bldP spid="4" grpId="0"/>
      <p:bldP spid="5" grpId="0" animBg="1"/>
      <p:bldP spid="5" grpId="1" animBg="1"/>
      <p:bldP spid="8" grpId="0"/>
      <p:bldP spid="9" grpId="0"/>
      <p:bldP spid="10" grpId="0" animBg="1"/>
      <p:bldP spid="10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205831" grpId="0"/>
      <p:bldP spid="17" grpId="0"/>
      <p:bldP spid="456856" grpId="0" animBg="1"/>
      <p:bldP spid="456863" grpId="0" animBg="1"/>
      <p:bldP spid="4568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844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456898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899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0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1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56847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207949" name="Text Box 81"/>
          <p:cNvSpPr txBox="1">
            <a:spLocks noChangeArrowheads="1"/>
          </p:cNvSpPr>
          <p:nvPr/>
        </p:nvSpPr>
        <p:spPr bwMode="auto">
          <a:xfrm>
            <a:off x="228600" y="5951538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</a:t>
            </a:r>
            <a:endParaRPr lang="en-US" sz="2000" b="1"/>
          </a:p>
        </p:txBody>
      </p:sp>
      <p:sp>
        <p:nvSpPr>
          <p:cNvPr id="153676" name="Text Box 81"/>
          <p:cNvSpPr txBox="1">
            <a:spLocks noChangeArrowheads="1"/>
          </p:cNvSpPr>
          <p:nvPr/>
        </p:nvSpPr>
        <p:spPr bwMode="auto">
          <a:xfrm>
            <a:off x="228600" y="59436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             </a:t>
            </a:r>
            <a:r>
              <a:rPr lang="en-US" sz="2000"/>
              <a:t>:là những</a:t>
            </a:r>
            <a:r>
              <a:rPr lang="en-US" sz="2000" b="1" i="1"/>
              <a:t> </a:t>
            </a:r>
            <a:r>
              <a:rPr lang="en-US" sz="2000" b="1"/>
              <a:t>phân số.</a:t>
            </a:r>
          </a:p>
        </p:txBody>
      </p:sp>
      <p:graphicFrame>
        <p:nvGraphicFramePr>
          <p:cNvPr id="36880" name="Object 51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752600" y="5715000"/>
          <a:ext cx="20574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60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2057400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</a:t>
            </a:r>
          </a:p>
        </p:txBody>
      </p:sp>
      <p:sp>
        <p:nvSpPr>
          <p:cNvPr id="456851" name="Text Box 8"/>
          <p:cNvSpPr txBox="1">
            <a:spLocks noChangeArrowheads="1"/>
          </p:cNvSpPr>
          <p:nvPr/>
        </p:nvSpPr>
        <p:spPr bwMode="auto">
          <a:xfrm>
            <a:off x="228600" y="3505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56852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6853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6854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5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6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6857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37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61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38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62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39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63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6859" name="Group 72"/>
          <p:cNvGrpSpPr>
            <a:grpSpLocks/>
          </p:cNvGrpSpPr>
          <p:nvPr/>
        </p:nvGrpSpPr>
        <p:grpSpPr bwMode="auto">
          <a:xfrm>
            <a:off x="2286000" y="4471988"/>
            <a:ext cx="854075" cy="633412"/>
            <a:chOff x="828" y="3582"/>
            <a:chExt cx="535" cy="399"/>
          </a:xfrm>
        </p:grpSpPr>
        <p:sp>
          <p:nvSpPr>
            <p:cNvPr id="456893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94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56895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6896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6897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0" name="Text Box 78"/>
          <p:cNvSpPr txBox="1">
            <a:spLocks noChangeArrowheads="1"/>
          </p:cNvSpPr>
          <p:nvPr/>
        </p:nvSpPr>
        <p:spPr bwMode="auto">
          <a:xfrm>
            <a:off x="685800" y="53340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61" name="Group 55"/>
          <p:cNvGrpSpPr>
            <a:grpSpLocks/>
          </p:cNvGrpSpPr>
          <p:nvPr/>
        </p:nvGrpSpPr>
        <p:grpSpPr bwMode="auto">
          <a:xfrm>
            <a:off x="4876800" y="4495800"/>
            <a:ext cx="1066800" cy="633413"/>
            <a:chOff x="1728" y="3324"/>
            <a:chExt cx="578" cy="399"/>
          </a:xfrm>
        </p:grpSpPr>
        <p:sp>
          <p:nvSpPr>
            <p:cNvPr id="456888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9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56890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6891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92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2" name="Text Box 80"/>
          <p:cNvSpPr txBox="1">
            <a:spLocks noChangeArrowheads="1"/>
          </p:cNvSpPr>
          <p:nvPr/>
        </p:nvSpPr>
        <p:spPr bwMode="auto">
          <a:xfrm>
            <a:off x="6477000" y="53340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63" name="Group 61"/>
          <p:cNvGrpSpPr>
            <a:grpSpLocks/>
          </p:cNvGrpSpPr>
          <p:nvPr/>
        </p:nvGrpSpPr>
        <p:grpSpPr bwMode="auto">
          <a:xfrm>
            <a:off x="6248400" y="4419600"/>
            <a:ext cx="990600" cy="633413"/>
            <a:chOff x="4914" y="1467"/>
            <a:chExt cx="560" cy="399"/>
          </a:xfrm>
        </p:grpSpPr>
        <p:sp>
          <p:nvSpPr>
            <p:cNvPr id="456883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4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56885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86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6887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4" name="Text Box 79"/>
          <p:cNvSpPr txBox="1">
            <a:spLocks noChangeArrowheads="1"/>
          </p:cNvSpPr>
          <p:nvPr/>
        </p:nvSpPr>
        <p:spPr bwMode="auto">
          <a:xfrm>
            <a:off x="3657600" y="53340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  <p:grpSp>
        <p:nvGrpSpPr>
          <p:cNvPr id="456865" name="Group 199"/>
          <p:cNvGrpSpPr>
            <a:grpSpLocks/>
          </p:cNvGrpSpPr>
          <p:nvPr/>
        </p:nvGrpSpPr>
        <p:grpSpPr bwMode="auto">
          <a:xfrm>
            <a:off x="990600" y="3886200"/>
            <a:ext cx="1447800" cy="1295400"/>
            <a:chOff x="720" y="3216"/>
            <a:chExt cx="1104" cy="960"/>
          </a:xfrm>
        </p:grpSpPr>
        <p:grpSp>
          <p:nvGrpSpPr>
            <p:cNvPr id="456879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6881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>
                  <a:alpha val="65097"/>
                </a:schemeClr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882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880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6866" name="Group 204"/>
          <p:cNvGrpSpPr>
            <a:grpSpLocks/>
          </p:cNvGrpSpPr>
          <p:nvPr/>
        </p:nvGrpSpPr>
        <p:grpSpPr bwMode="auto">
          <a:xfrm>
            <a:off x="3733800" y="3962400"/>
            <a:ext cx="1143000" cy="1162050"/>
            <a:chOff x="2400" y="3216"/>
            <a:chExt cx="856" cy="866"/>
          </a:xfrm>
        </p:grpSpPr>
        <p:sp>
          <p:nvSpPr>
            <p:cNvPr id="456875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6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7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8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56867" name="Group 218"/>
          <p:cNvGrpSpPr>
            <a:grpSpLocks/>
          </p:cNvGrpSpPr>
          <p:nvPr/>
        </p:nvGrpSpPr>
        <p:grpSpPr bwMode="auto">
          <a:xfrm>
            <a:off x="6400800" y="3962400"/>
            <a:ext cx="2057400" cy="1219200"/>
            <a:chOff x="3888" y="3120"/>
            <a:chExt cx="1440" cy="864"/>
          </a:xfrm>
        </p:grpSpPr>
        <p:sp>
          <p:nvSpPr>
            <p:cNvPr id="456868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69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0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1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2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3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4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9" grpId="0"/>
      <p:bldP spid="1536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048000" y="6096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</a:t>
            </a:r>
          </a:p>
        </p:txBody>
      </p:sp>
      <p:sp>
        <p:nvSpPr>
          <p:cNvPr id="249862" name="WordArt 6"/>
          <p:cNvSpPr>
            <a:spLocks noChangeArrowheads="1" noChangeShapeType="1" noTextEdit="1"/>
          </p:cNvSpPr>
          <p:nvPr/>
        </p:nvSpPr>
        <p:spPr bwMode="auto">
          <a:xfrm rot="5400000">
            <a:off x="-378618" y="2817018"/>
            <a:ext cx="3581400" cy="13001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UniverseH"/>
              </a:rPr>
              <a:t>MÉu sè</a:t>
            </a:r>
          </a:p>
        </p:txBody>
      </p:sp>
      <p:graphicFrame>
        <p:nvGraphicFramePr>
          <p:cNvPr id="36880" name="Object 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2590800" y="1371600"/>
          <a:ext cx="33528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9" name="Equation" r:id="rId4" imgW="634680" imgH="393480" progId="Equation.3">
                  <p:embed/>
                </p:oleObj>
              </mc:Choice>
              <mc:Fallback>
                <p:oleObj name="Equation" r:id="rId4" imgW="6346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371600"/>
                        <a:ext cx="33528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/>
          </p:cNvSpPr>
          <p:nvPr/>
        </p:nvSpPr>
        <p:spPr bwMode="auto">
          <a:xfrm>
            <a:off x="1447800" y="2743200"/>
            <a:ext cx="716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	   *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Em hãy đọc các </a:t>
            </a: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ử số 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và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mẫu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các phân số trên.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     *Em có </a:t>
            </a:r>
            <a:r>
              <a:rPr lang="en-US" sz="3200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nhận xét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gì về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các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ở </a:t>
            </a:r>
            <a:r>
              <a:rPr lang="en-US" sz="3200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ử số và mẫu số.</a:t>
            </a: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286000" y="2819400"/>
            <a:ext cx="6019800" cy="1066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Times New Roman" pitchFamily="18" charset="0"/>
              </a:rPr>
              <a:t>      *Tử số và mẫu số có phải là những số tự nhiên bất kì không?</a:t>
            </a:r>
            <a:endParaRPr lang="en-US" sz="4400">
              <a:latin typeface=".VnTime" pitchFamily="34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-685800" y="609600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	</a:t>
            </a:r>
            <a:endParaRPr lang="en-US" sz="2800" b="1">
              <a:solidFill>
                <a:srgbClr val="25069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2895600" y="3962400"/>
            <a:ext cx="4267200" cy="1319213"/>
            <a:chOff x="2400" y="2928"/>
            <a:chExt cx="1680" cy="816"/>
          </a:xfrm>
        </p:grpSpPr>
        <p:sp>
          <p:nvSpPr>
            <p:cNvPr id="353293" name="Oval 8"/>
            <p:cNvSpPr>
              <a:spLocks noChangeArrowheads="1"/>
            </p:cNvSpPr>
            <p:nvPr/>
          </p:nvSpPr>
          <p:spPr bwMode="auto">
            <a:xfrm>
              <a:off x="2400" y="2928"/>
              <a:ext cx="1680" cy="816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353294" name="Text Box 9"/>
            <p:cNvSpPr txBox="1">
              <a:spLocks noChangeArrowheads="1"/>
            </p:cNvSpPr>
            <p:nvPr/>
          </p:nvSpPr>
          <p:spPr bwMode="auto">
            <a:xfrm>
              <a:off x="2448" y="3073"/>
              <a:ext cx="1632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  <a:latin typeface=".VnTime" pitchFamily="34" charset="0"/>
                </a:rPr>
                <a:t>MÉu sè ph¶i lu«n lµ sè tù nhiªn kh¸c 0.</a:t>
              </a:r>
            </a:p>
          </p:txBody>
        </p:sp>
      </p:grpSp>
      <p:sp>
        <p:nvSpPr>
          <p:cNvPr id="249881" name="AutoShape 36"/>
          <p:cNvSpPr>
            <a:spLocks noChangeArrowheads="1"/>
          </p:cNvSpPr>
          <p:nvPr/>
        </p:nvSpPr>
        <p:spPr bwMode="auto">
          <a:xfrm>
            <a:off x="5562600" y="685800"/>
            <a:ext cx="3581400" cy="1412875"/>
          </a:xfrm>
          <a:prstGeom prst="cloudCallout">
            <a:avLst>
              <a:gd name="adj1" fmla="val -30852"/>
              <a:gd name="adj2" fmla="val 87866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250696"/>
                </a:solidFill>
                <a:latin typeface="Times New Roman" pitchFamily="18" charset="0"/>
              </a:rPr>
              <a:t>* 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Mỗi phân số có mấy phần?</a:t>
            </a:r>
            <a:endParaRPr lang="en-US" i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249862" grpId="0" animBg="1"/>
      <p:bldP spid="249862" grpId="1" animBg="1"/>
      <p:bldP spid="249862" grpId="2" animBg="1"/>
      <p:bldP spid="38914" grpId="0" build="p"/>
      <p:bldP spid="38914" grpId="1" build="allAtOnce"/>
      <p:bldP spid="2" grpId="0" build="p" animBg="1"/>
      <p:bldP spid="249881" grpId="0" animBg="1"/>
      <p:bldP spid="249881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89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5884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58792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sp>
        <p:nvSpPr>
          <p:cNvPr id="458793" name="Text Box 81"/>
          <p:cNvSpPr txBox="1">
            <a:spLocks noChangeArrowheads="1"/>
          </p:cNvSpPr>
          <p:nvPr/>
        </p:nvSpPr>
        <p:spPr bwMode="auto">
          <a:xfrm>
            <a:off x="228600" y="53340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c)</a:t>
            </a:r>
            <a:r>
              <a:rPr lang="en-US"/>
              <a:t> </a:t>
            </a:r>
            <a:r>
              <a:rPr lang="en-US" i="1"/>
              <a:t>Nhận xét:                         </a:t>
            </a:r>
            <a:r>
              <a:rPr lang="en-US"/>
              <a:t>:là những</a:t>
            </a:r>
            <a:r>
              <a:rPr lang="en-US" b="1" i="1"/>
              <a:t> </a:t>
            </a:r>
            <a:r>
              <a:rPr lang="en-US" b="1"/>
              <a:t>phân số.</a:t>
            </a:r>
          </a:p>
        </p:txBody>
      </p:sp>
      <p:graphicFrame>
        <p:nvGraphicFramePr>
          <p:cNvPr id="36880" name="Object 12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600200" y="5145088"/>
          <a:ext cx="1506538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5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45088"/>
                        <a:ext cx="1506538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Mẫu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6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phần bằng nhau.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b="1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phần bằng nhau đã được tô màu</a:t>
            </a:r>
          </a:p>
        </p:txBody>
      </p:sp>
      <p:sp>
        <p:nvSpPr>
          <p:cNvPr id="458795" name="Text Box 8"/>
          <p:cNvSpPr txBox="1">
            <a:spLocks noChangeArrowheads="1"/>
          </p:cNvSpPr>
          <p:nvPr/>
        </p:nvSpPr>
        <p:spPr bwMode="auto">
          <a:xfrm>
            <a:off x="228600" y="32004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grpSp>
        <p:nvGrpSpPr>
          <p:cNvPr id="458796" name="Group 64"/>
          <p:cNvGrpSpPr>
            <a:grpSpLocks/>
          </p:cNvGrpSpPr>
          <p:nvPr/>
        </p:nvGrpSpPr>
        <p:grpSpPr bwMode="auto">
          <a:xfrm>
            <a:off x="6629400" y="3581400"/>
            <a:ext cx="1905000" cy="1095375"/>
            <a:chOff x="3643" y="1416"/>
            <a:chExt cx="1702" cy="1018"/>
          </a:xfrm>
        </p:grpSpPr>
        <p:sp>
          <p:nvSpPr>
            <p:cNvPr id="45883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bg2">
                <a:alpha val="8588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bg2">
                <a:alpha val="81960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97" name="Group 63"/>
          <p:cNvGrpSpPr>
            <a:grpSpLocks/>
          </p:cNvGrpSpPr>
          <p:nvPr/>
        </p:nvGrpSpPr>
        <p:grpSpPr bwMode="auto">
          <a:xfrm flipV="1">
            <a:off x="3657600" y="3657600"/>
            <a:ext cx="990600" cy="990600"/>
            <a:chOff x="2336" y="1797"/>
            <a:chExt cx="679" cy="677"/>
          </a:xfrm>
        </p:grpSpPr>
        <p:sp>
          <p:nvSpPr>
            <p:cNvPr id="458832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3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4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5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458798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8799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8800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1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2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8803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34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6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5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7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6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8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8805" name="Group 72"/>
          <p:cNvGrpSpPr>
            <a:grpSpLocks/>
          </p:cNvGrpSpPr>
          <p:nvPr/>
        </p:nvGrpSpPr>
        <p:grpSpPr bwMode="auto">
          <a:xfrm>
            <a:off x="2286000" y="3962400"/>
            <a:ext cx="854075" cy="639763"/>
            <a:chOff x="828" y="3582"/>
            <a:chExt cx="535" cy="393"/>
          </a:xfrm>
        </p:grpSpPr>
        <p:sp>
          <p:nvSpPr>
            <p:cNvPr id="45882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3"/>
              <a:chOff x="1818" y="1170"/>
              <a:chExt cx="320" cy="393"/>
            </a:xfrm>
          </p:grpSpPr>
          <p:sp>
            <p:nvSpPr>
              <p:cNvPr id="45882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883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883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6" name="Text Box 78"/>
          <p:cNvSpPr txBox="1">
            <a:spLocks noChangeArrowheads="1"/>
          </p:cNvSpPr>
          <p:nvPr/>
        </p:nvSpPr>
        <p:spPr bwMode="auto">
          <a:xfrm>
            <a:off x="762000" y="4800600"/>
            <a:ext cx="20574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8807" name="Group 55"/>
          <p:cNvGrpSpPr>
            <a:grpSpLocks/>
          </p:cNvGrpSpPr>
          <p:nvPr/>
        </p:nvGrpSpPr>
        <p:grpSpPr bwMode="auto">
          <a:xfrm>
            <a:off x="4724400" y="3962400"/>
            <a:ext cx="1066800" cy="639763"/>
            <a:chOff x="1728" y="3324"/>
            <a:chExt cx="578" cy="393"/>
          </a:xfrm>
        </p:grpSpPr>
        <p:sp>
          <p:nvSpPr>
            <p:cNvPr id="45882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3"/>
              <a:chOff x="1818" y="1170"/>
              <a:chExt cx="320" cy="393"/>
            </a:xfrm>
          </p:grpSpPr>
          <p:sp>
            <p:nvSpPr>
              <p:cNvPr id="45882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882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8" name="Text Box 80"/>
          <p:cNvSpPr txBox="1">
            <a:spLocks noChangeArrowheads="1"/>
          </p:cNvSpPr>
          <p:nvPr/>
        </p:nvSpPr>
        <p:spPr bwMode="auto">
          <a:xfrm>
            <a:off x="6172200" y="4800600"/>
            <a:ext cx="22860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 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8809" name="Group 61"/>
          <p:cNvGrpSpPr>
            <a:grpSpLocks/>
          </p:cNvGrpSpPr>
          <p:nvPr/>
        </p:nvGrpSpPr>
        <p:grpSpPr bwMode="auto">
          <a:xfrm>
            <a:off x="6324600" y="4038600"/>
            <a:ext cx="990600" cy="639763"/>
            <a:chOff x="4914" y="1467"/>
            <a:chExt cx="560" cy="393"/>
          </a:xfrm>
        </p:grpSpPr>
        <p:sp>
          <p:nvSpPr>
            <p:cNvPr id="45881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1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3"/>
              <a:chOff x="1818" y="1170"/>
              <a:chExt cx="320" cy="393"/>
            </a:xfrm>
          </p:grpSpPr>
          <p:sp>
            <p:nvSpPr>
              <p:cNvPr id="45881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882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10" name="Text Box 79"/>
          <p:cNvSpPr txBox="1">
            <a:spLocks noChangeArrowheads="1"/>
          </p:cNvSpPr>
          <p:nvPr/>
        </p:nvSpPr>
        <p:spPr bwMode="auto">
          <a:xfrm>
            <a:off x="3581400" y="4800600"/>
            <a:ext cx="19812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Ba phần tư</a:t>
            </a: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228600" y="5867400"/>
            <a:ext cx="8662988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458812" name="Group 96"/>
          <p:cNvGrpSpPr>
            <a:grpSpLocks/>
          </p:cNvGrpSpPr>
          <p:nvPr/>
        </p:nvGrpSpPr>
        <p:grpSpPr bwMode="auto">
          <a:xfrm>
            <a:off x="990600" y="3581400"/>
            <a:ext cx="1371600" cy="1143000"/>
            <a:chOff x="720" y="3216"/>
            <a:chExt cx="1104" cy="960"/>
          </a:xfrm>
        </p:grpSpPr>
        <p:grpSp>
          <p:nvGrpSpPr>
            <p:cNvPr id="458813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881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881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8814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94410" y="665162"/>
            <a:ext cx="2198359" cy="923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u="sng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2767010" y="1954212"/>
            <a:ext cx="3288081" cy="923331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pic>
        <p:nvPicPr>
          <p:cNvPr id="4597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3886200"/>
            <a:ext cx="925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9781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24800" y="0"/>
            <a:ext cx="1219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461" name="Picture 157" descr="MM90035477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186113"/>
            <a:ext cx="3200400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462" name="Text Box 158"/>
          <p:cNvSpPr txBox="1">
            <a:spLocks noChangeArrowheads="1"/>
          </p:cNvSpPr>
          <p:nvPr/>
        </p:nvSpPr>
        <p:spPr bwMode="auto">
          <a:xfrm>
            <a:off x="3733800" y="3871913"/>
            <a:ext cx="2063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>
                <a:solidFill>
                  <a:srgbClr val="FF3300"/>
                </a:solidFill>
              </a:rPr>
              <a:t>SGK/107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4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8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445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4383" name="Text Box 8"/>
          <p:cNvSpPr txBox="1">
            <a:spLocks noChangeArrowheads="1"/>
          </p:cNvSpPr>
          <p:nvPr/>
        </p:nvSpPr>
        <p:spPr bwMode="auto">
          <a:xfrm>
            <a:off x="176213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176213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cho biết hình tròn được chia thành 6 phần bằng nhau.</a:t>
            </a:r>
          </a:p>
        </p:txBody>
      </p:sp>
      <p:sp>
        <p:nvSpPr>
          <p:cNvPr id="354385" name="Rectangle 10"/>
          <p:cNvSpPr>
            <a:spLocks noChangeArrowheads="1"/>
          </p:cNvSpPr>
          <p:nvPr/>
        </p:nvSpPr>
        <p:spPr bwMode="auto">
          <a:xfrm>
            <a:off x="252413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438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76213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176213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Tử số cho biết 5 phần bằng nhau đã được tô màu.</a:t>
            </a:r>
          </a:p>
        </p:txBody>
      </p:sp>
      <p:grpSp>
        <p:nvGrpSpPr>
          <p:cNvPr id="354388" name="Group 24"/>
          <p:cNvGrpSpPr>
            <a:grpSpLocks/>
          </p:cNvGrpSpPr>
          <p:nvPr/>
        </p:nvGrpSpPr>
        <p:grpSpPr bwMode="auto">
          <a:xfrm>
            <a:off x="1395413" y="1066800"/>
            <a:ext cx="3657600" cy="603250"/>
            <a:chOff x="15" y="1275"/>
            <a:chExt cx="2304" cy="380"/>
          </a:xfrm>
        </p:grpSpPr>
        <p:sp>
          <p:nvSpPr>
            <p:cNvPr id="35445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445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445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5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5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89" name="Group 30"/>
          <p:cNvGrpSpPr>
            <a:grpSpLocks/>
          </p:cNvGrpSpPr>
          <p:nvPr/>
        </p:nvGrpSpPr>
        <p:grpSpPr bwMode="auto">
          <a:xfrm>
            <a:off x="1857375" y="1447800"/>
            <a:ext cx="2357438" cy="603250"/>
            <a:chOff x="6" y="1497"/>
            <a:chExt cx="1485" cy="380"/>
          </a:xfrm>
        </p:grpSpPr>
        <p:sp>
          <p:nvSpPr>
            <p:cNvPr id="35444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444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0" name="Group 36"/>
          <p:cNvGrpSpPr>
            <a:grpSpLocks/>
          </p:cNvGrpSpPr>
          <p:nvPr/>
        </p:nvGrpSpPr>
        <p:grpSpPr bwMode="auto">
          <a:xfrm>
            <a:off x="1471613" y="1828800"/>
            <a:ext cx="4167187" cy="603250"/>
            <a:chOff x="6" y="1767"/>
            <a:chExt cx="2625" cy="380"/>
          </a:xfrm>
        </p:grpSpPr>
        <p:sp>
          <p:nvSpPr>
            <p:cNvPr id="35444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444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1" name="Group 63"/>
          <p:cNvGrpSpPr>
            <a:grpSpLocks/>
          </p:cNvGrpSpPr>
          <p:nvPr/>
        </p:nvGrpSpPr>
        <p:grpSpPr bwMode="auto">
          <a:xfrm flipV="1">
            <a:off x="2081213" y="3962400"/>
            <a:ext cx="762000" cy="762000"/>
            <a:chOff x="2336" y="1797"/>
            <a:chExt cx="679" cy="677"/>
          </a:xfrm>
        </p:grpSpPr>
        <p:sp>
          <p:nvSpPr>
            <p:cNvPr id="35443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4392" name="Group 64"/>
          <p:cNvGrpSpPr>
            <a:grpSpLocks/>
          </p:cNvGrpSpPr>
          <p:nvPr/>
        </p:nvGrpSpPr>
        <p:grpSpPr bwMode="auto">
          <a:xfrm>
            <a:off x="3605213" y="3962400"/>
            <a:ext cx="1295400" cy="762000"/>
            <a:chOff x="3643" y="1416"/>
            <a:chExt cx="1702" cy="1018"/>
          </a:xfrm>
        </p:grpSpPr>
        <p:sp>
          <p:nvSpPr>
            <p:cNvPr id="35442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3" name="Group 55"/>
          <p:cNvGrpSpPr>
            <a:grpSpLocks/>
          </p:cNvGrpSpPr>
          <p:nvPr/>
        </p:nvGrpSpPr>
        <p:grpSpPr bwMode="auto">
          <a:xfrm>
            <a:off x="2840038" y="4191000"/>
            <a:ext cx="917575" cy="603250"/>
            <a:chOff x="1728" y="3324"/>
            <a:chExt cx="578" cy="380"/>
          </a:xfrm>
        </p:grpSpPr>
        <p:sp>
          <p:nvSpPr>
            <p:cNvPr id="35442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442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442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4" name="Group 61"/>
          <p:cNvGrpSpPr>
            <a:grpSpLocks/>
          </p:cNvGrpSpPr>
          <p:nvPr/>
        </p:nvGrpSpPr>
        <p:grpSpPr bwMode="auto">
          <a:xfrm>
            <a:off x="4392613" y="3810000"/>
            <a:ext cx="889000" cy="603250"/>
            <a:chOff x="4914" y="1467"/>
            <a:chExt cx="560" cy="380"/>
          </a:xfrm>
        </p:grpSpPr>
        <p:sp>
          <p:nvSpPr>
            <p:cNvPr id="35441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442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442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5" name="Group 67"/>
          <p:cNvGrpSpPr>
            <a:grpSpLocks/>
          </p:cNvGrpSpPr>
          <p:nvPr/>
        </p:nvGrpSpPr>
        <p:grpSpPr bwMode="auto">
          <a:xfrm>
            <a:off x="152400" y="3962400"/>
            <a:ext cx="914400" cy="838200"/>
            <a:chOff x="1584" y="3204"/>
            <a:chExt cx="624" cy="588"/>
          </a:xfrm>
        </p:grpSpPr>
        <p:grpSp>
          <p:nvGrpSpPr>
            <p:cNvPr id="35441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441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4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441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6" name="Group 72"/>
          <p:cNvGrpSpPr>
            <a:grpSpLocks/>
          </p:cNvGrpSpPr>
          <p:nvPr/>
        </p:nvGrpSpPr>
        <p:grpSpPr bwMode="auto">
          <a:xfrm>
            <a:off x="1014413" y="4191000"/>
            <a:ext cx="854075" cy="603250"/>
            <a:chOff x="828" y="3582"/>
            <a:chExt cx="535" cy="380"/>
          </a:xfrm>
        </p:grpSpPr>
        <p:sp>
          <p:nvSpPr>
            <p:cNvPr id="35441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1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441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441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441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4397" name="Line 103"/>
          <p:cNvSpPr>
            <a:spLocks noChangeShapeType="1"/>
          </p:cNvSpPr>
          <p:nvPr/>
        </p:nvSpPr>
        <p:spPr bwMode="auto">
          <a:xfrm>
            <a:off x="5205413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54400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5440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402" name="Text Box 79"/>
          <p:cNvSpPr txBox="1">
            <a:spLocks noChangeArrowheads="1"/>
          </p:cNvSpPr>
          <p:nvPr/>
        </p:nvSpPr>
        <p:spPr bwMode="auto">
          <a:xfrm>
            <a:off x="20574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4403" name="Text Box 78"/>
          <p:cNvSpPr txBox="1">
            <a:spLocks noChangeArrowheads="1"/>
          </p:cNvSpPr>
          <p:nvPr/>
        </p:nvSpPr>
        <p:spPr bwMode="auto">
          <a:xfrm>
            <a:off x="176213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4404" name="Text Box 80"/>
          <p:cNvSpPr txBox="1">
            <a:spLocks noChangeArrowheads="1"/>
          </p:cNvSpPr>
          <p:nvPr/>
        </p:nvSpPr>
        <p:spPr bwMode="auto">
          <a:xfrm>
            <a:off x="35814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4405" name="Text Box 102"/>
          <p:cNvSpPr txBox="1">
            <a:spLocks noChangeArrowheads="1"/>
          </p:cNvSpPr>
          <p:nvPr/>
        </p:nvSpPr>
        <p:spPr bwMode="auto">
          <a:xfrm>
            <a:off x="176213" y="5789613"/>
            <a:ext cx="5029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354406" name="Group 72"/>
          <p:cNvGrpSpPr>
            <a:grpSpLocks/>
          </p:cNvGrpSpPr>
          <p:nvPr/>
        </p:nvGrpSpPr>
        <p:grpSpPr bwMode="auto">
          <a:xfrm>
            <a:off x="176213" y="5180013"/>
            <a:ext cx="5181600" cy="722312"/>
            <a:chOff x="-192" y="3696"/>
            <a:chExt cx="3264" cy="455"/>
          </a:xfrm>
        </p:grpSpPr>
        <p:sp>
          <p:nvSpPr>
            <p:cNvPr id="35440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 </a:t>
              </a:r>
              <a:r>
                <a:rPr lang="en-US"/>
                <a:t>: 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7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386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2578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sp>
        <p:nvSpPr>
          <p:cNvPr id="8602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334000" y="13557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762" grpId="0" animBg="1"/>
      <p:bldP spid="860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3557</TotalTime>
  <Words>2761</Words>
  <Application>Microsoft Office PowerPoint</Application>
  <PresentationFormat>On-screen Show (4:3)</PresentationFormat>
  <Paragraphs>472</Paragraphs>
  <Slides>27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Equation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TGDD</dc:creator>
  <cp:lastModifiedBy>huy_ctn</cp:lastModifiedBy>
  <cp:revision>196</cp:revision>
  <dcterms:created xsi:type="dcterms:W3CDTF">2016-11-20T11:34:01Z</dcterms:created>
  <dcterms:modified xsi:type="dcterms:W3CDTF">2018-01-15T06:33:56Z</dcterms:modified>
</cp:coreProperties>
</file>